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3"/>
  </p:notesMasterIdLst>
  <p:handoutMasterIdLst>
    <p:handoutMasterId r:id="rId24"/>
  </p:handoutMasterIdLst>
  <p:sldIdLst>
    <p:sldId id="256" r:id="rId8"/>
    <p:sldId id="271" r:id="rId9"/>
    <p:sldId id="359" r:id="rId10"/>
    <p:sldId id="360" r:id="rId11"/>
    <p:sldId id="367" r:id="rId12"/>
    <p:sldId id="368" r:id="rId13"/>
    <p:sldId id="362" r:id="rId14"/>
    <p:sldId id="371" r:id="rId15"/>
    <p:sldId id="363" r:id="rId16"/>
    <p:sldId id="364" r:id="rId17"/>
    <p:sldId id="373" r:id="rId18"/>
    <p:sldId id="361" r:id="rId19"/>
    <p:sldId id="375" r:id="rId20"/>
    <p:sldId id="382" r:id="rId21"/>
    <p:sldId id="305" r:id="rId22"/>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Cantrell" initials="CC" lastIdx="1" clrIdx="0">
    <p:extLst>
      <p:ext uri="{19B8F6BF-5375-455C-9EA6-DF929625EA0E}">
        <p15:presenceInfo xmlns:p15="http://schemas.microsoft.com/office/powerpoint/2012/main" userId="0a3921c27bcf8d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D9"/>
    <a:srgbClr val="FF6600"/>
    <a:srgbClr val="7F0055"/>
    <a:srgbClr val="00C000"/>
    <a:srgbClr val="B91121"/>
    <a:srgbClr val="FAFAFA"/>
    <a:srgbClr val="F7F7F7"/>
    <a:srgbClr val="EEF6F0"/>
    <a:srgbClr val="7000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5" autoAdjust="0"/>
    <p:restoredTop sz="82637" autoAdjust="0"/>
  </p:normalViewPr>
  <p:slideViewPr>
    <p:cSldViewPr>
      <p:cViewPr varScale="1">
        <p:scale>
          <a:sx n="112" d="100"/>
          <a:sy n="112" d="100"/>
        </p:scale>
        <p:origin x="750" y="108"/>
      </p:cViewPr>
      <p:guideLst>
        <p:guide orient="horz" pos="1620"/>
        <p:guide pos="2880"/>
      </p:guideLst>
    </p:cSldViewPr>
  </p:slideViewPr>
  <p:outlineViewPr>
    <p:cViewPr>
      <p:scale>
        <a:sx n="33" d="100"/>
        <a:sy n="33" d="100"/>
      </p:scale>
      <p:origin x="0" y="-156"/>
    </p:cViewPr>
  </p:outlin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5/8/2020</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5/8/2020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F4CC13F-4BBB-49EA-84E6-8F63BB2BFE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F7CD15-55F0-4AE0-B2F1-0406630079E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constructors … methods that take “this”. Called as an object is removed from memory</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2384866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 best place for cleanup code. Thus we have “close”.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455496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guarantee they’ll run (in other languages). Not the best place for cleanup code. Thus we have “close”.</a:t>
            </a:r>
          </a:p>
          <a:p>
            <a:endParaRPr lang="en-US" dirty="0"/>
          </a:p>
          <a:p>
            <a:r>
              <a:rPr lang="en-US" dirty="0"/>
              <a:t>You should never need destructors. But you might see them. Hopefully you’ll remember a bit about them.</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4154326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a couple of things to think about and/or try. This is totally optional … nothing for you to send to me.</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15</a:t>
            </a:fld>
            <a:endParaRPr lang="en-US">
              <a:solidFill>
                <a:prstClr val="black"/>
              </a:solidFill>
            </a:endParaRPr>
          </a:p>
        </p:txBody>
      </p:sp>
      <p:sp>
        <p:nvSpPr>
          <p:cNvPr id="5" name="Footer Placeholder 4">
            <a:extLst>
              <a:ext uri="{FF2B5EF4-FFF2-40B4-BE49-F238E27FC236}">
                <a16:creationId xmlns:a16="http://schemas.microsoft.com/office/drawing/2014/main" id="{16D2D21A-57F1-412E-B2BC-299D381DF96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0BF5907-F0BD-45FC-B7B8-6C093E7322F9}"/>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 </a:t>
            </a: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C6F81C77-55F5-4650-ADAB-143FF407CA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A22FB2-3F66-4CB5-B456-5FB2FE10DE8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Encapsulation … hide behind the methods. We can make X and Y </a:t>
            </a:r>
            <a:r>
              <a:rPr lang="en-US" dirty="0" err="1"/>
              <a:t>readonly</a:t>
            </a:r>
            <a:r>
              <a:rPr lang="en-US" dirty="0"/>
              <a:t>. Get method but no set method.</a:t>
            </a:r>
          </a:p>
          <a:p>
            <a:endParaRPr lang="en-US" dirty="0"/>
          </a:p>
          <a:p>
            <a:r>
              <a:rPr lang="en-US" dirty="0"/>
              <a:t>But we want to be able to set it ONCE – the first time. We could provide an “</a:t>
            </a:r>
            <a:r>
              <a:rPr lang="en-US" dirty="0" err="1"/>
              <a:t>init</a:t>
            </a:r>
            <a:r>
              <a:rPr lang="en-US" dirty="0"/>
              <a:t>” method, or whatever you want to call it. #1</a:t>
            </a:r>
          </a:p>
          <a:p>
            <a:endParaRPr lang="en-US" dirty="0"/>
          </a:p>
          <a:p>
            <a:r>
              <a:rPr lang="en-US" dirty="0"/>
              <a:t>Then we tell our users to call this exactly once and never again. Word of mouth. Documentation.</a:t>
            </a:r>
          </a:p>
          <a:p>
            <a:endParaRPr lang="en-US" dirty="0"/>
          </a:p>
          <a:p>
            <a:r>
              <a:rPr lang="en-US" dirty="0"/>
              <a:t>Users would do this. #2 create a point.</a:t>
            </a:r>
          </a:p>
          <a:p>
            <a:endParaRPr lang="en-US" dirty="0"/>
          </a:p>
          <a:p>
            <a:r>
              <a:rPr lang="en-US" dirty="0"/>
              <a:t># Get the X</a:t>
            </a:r>
          </a:p>
          <a:p>
            <a:endParaRPr lang="en-US" dirty="0"/>
          </a:p>
          <a:p>
            <a:r>
              <a:rPr lang="en-US" dirty="0" err="1"/>
              <a:t>Readonly</a:t>
            </a:r>
            <a:r>
              <a:rPr lang="en-US" dirty="0"/>
              <a:t>. Getter but no setter.</a:t>
            </a:r>
          </a:p>
          <a:p>
            <a:pPr marL="171450" indent="-171450">
              <a:buFontTx/>
              <a:buChar char="-"/>
            </a:pPr>
            <a:r>
              <a:rPr lang="en-US" dirty="0"/>
              <a:t>How to set the first value</a:t>
            </a:r>
          </a:p>
          <a:p>
            <a:pPr marL="171450" indent="-171450">
              <a:buFontTx/>
              <a:buChar char="-"/>
            </a:pPr>
            <a:r>
              <a:rPr lang="en-US" dirty="0"/>
              <a:t>How to ensure an object is initialized</a:t>
            </a:r>
          </a:p>
          <a:p>
            <a:endParaRPr lang="en-US" dirty="0"/>
          </a:p>
          <a:p>
            <a:r>
              <a:rPr lang="en-US" dirty="0"/>
              <a:t>Birth and death … two special times in an objects life. It is used lots and lots of times. But these only happen once. They are special</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179812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first in public. Doesn’t have to be first. Doesn’t have to be public!</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1972382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Overloading (Java and C++ … not python)</a:t>
            </a:r>
          </a:p>
          <a:p>
            <a:r>
              <a:rPr lang="en-US" dirty="0"/>
              <a:t>Default arguments (C++ and python … not Java)</a:t>
            </a:r>
          </a:p>
          <a:p>
            <a:endParaRPr lang="en-US" dirty="0"/>
          </a:p>
          <a:p>
            <a:r>
              <a:rPr lang="en-US" dirty="0"/>
              <a:t>Operator overloading</a:t>
            </a:r>
          </a:p>
          <a:p>
            <a:endParaRPr lang="en-US" dirty="0"/>
          </a:p>
          <a:p>
            <a:r>
              <a:rPr lang="en-US" dirty="0"/>
              <a:t>Compiler will do its best to figure out which overload you mean. You’ll get an error if it can’t. And if it picks the one you aren’t expecting, your code will do unexpected things!</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80065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Overloading (Java and C++ … not python)</a:t>
            </a:r>
          </a:p>
          <a:p>
            <a:r>
              <a:rPr lang="en-US" dirty="0"/>
              <a:t>Default arguments (C++ and python … not Java)</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2880693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use this syntax with inheritance … next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“const” data members, references, constructors, performance (passing objects on the stack)</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4277205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Pushed into ALL of the constructors</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3628987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keyword used in a few contexts … here it means …</a:t>
            </a:r>
          </a:p>
          <a:p>
            <a:endParaRPr lang="en-US" dirty="0"/>
          </a:p>
          <a:p>
            <a:r>
              <a:rPr lang="en-US" dirty="0"/>
              <a:t>The python community seems to like the property stuff. To me it hides the facts. I like explicit, which I thought was a python idiom.</a:t>
            </a:r>
          </a:p>
          <a:p>
            <a:endParaRPr lang="en-US" dirty="0"/>
          </a:p>
          <a:p>
            <a:r>
              <a:rPr lang="en-US" dirty="0"/>
              <a:t>Final in java can become constants</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137950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stackoverflow.com/questions/748014/do-i-need-to-manually-close-an-ifstrea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tackoverflow.com/questions/158174/why-would-you-ever-implement-finaliz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onstructor_(object-oriented_programm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en.wikipedia.org/wiki/Function_overload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Constructors and Destructors</a:t>
            </a:r>
          </a:p>
        </p:txBody>
      </p:sp>
      <p:sp>
        <p:nvSpPr>
          <p:cNvPr id="3" name="Content Placeholder 2"/>
          <p:cNvSpPr>
            <a:spLocks noGrp="1"/>
          </p:cNvSpPr>
          <p:nvPr>
            <p:ph idx="1"/>
          </p:nvPr>
        </p:nvSpPr>
        <p:spPr>
          <a:xfrm>
            <a:off x="304800" y="1268617"/>
            <a:ext cx="3810000" cy="2514599"/>
          </a:xfrm>
        </p:spPr>
        <p:txBody>
          <a:bodyPr>
            <a:normAutofit/>
          </a:bodyPr>
          <a:lstStyle/>
          <a:p>
            <a:pPr>
              <a:buFont typeface="Arial" charset="0"/>
              <a:buChar char="•"/>
            </a:pPr>
            <a:r>
              <a:rPr lang="en-US" dirty="0"/>
              <a:t>Constructors</a:t>
            </a:r>
          </a:p>
          <a:p>
            <a:pPr>
              <a:buFont typeface="Arial" charset="0"/>
              <a:buChar char="•"/>
            </a:pPr>
            <a:r>
              <a:rPr lang="en-US" dirty="0"/>
              <a:t>Destructors</a:t>
            </a:r>
          </a:p>
          <a:p>
            <a:pPr>
              <a:buFont typeface="Arial" charset="0"/>
              <a:buChar char="•"/>
            </a:pPr>
            <a:r>
              <a:rPr lang="en-US"/>
              <a:t>Function Overloading</a:t>
            </a:r>
            <a:endParaRPr lang="en-US" dirty="0"/>
          </a:p>
        </p:txBody>
      </p:sp>
      <p:pic>
        <p:nvPicPr>
          <p:cNvPr id="5" name="Picture 4" descr="A large crane&#10;&#10;Description automatically generated">
            <a:extLst>
              <a:ext uri="{FF2B5EF4-FFF2-40B4-BE49-F238E27FC236}">
                <a16:creationId xmlns:a16="http://schemas.microsoft.com/office/drawing/2014/main" id="{9D7D31EB-BEC0-40A2-AC15-FD80443F67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212673"/>
            <a:ext cx="4204234" cy="2801822"/>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BC13-594C-4D15-922D-1D8D3D56E8BE}"/>
              </a:ext>
            </a:extLst>
          </p:cNvPr>
          <p:cNvSpPr>
            <a:spLocks noGrp="1"/>
          </p:cNvSpPr>
          <p:nvPr>
            <p:ph type="title"/>
          </p:nvPr>
        </p:nvSpPr>
        <p:spPr/>
        <p:txBody>
          <a:bodyPr/>
          <a:lstStyle/>
          <a:p>
            <a:r>
              <a:rPr lang="en-US" dirty="0"/>
              <a:t>Data Member Initialization	</a:t>
            </a:r>
          </a:p>
        </p:txBody>
      </p:sp>
      <p:sp>
        <p:nvSpPr>
          <p:cNvPr id="4" name="Slide Number Placeholder 3">
            <a:extLst>
              <a:ext uri="{FF2B5EF4-FFF2-40B4-BE49-F238E27FC236}">
                <a16:creationId xmlns:a16="http://schemas.microsoft.com/office/drawing/2014/main" id="{F7B4A7EA-25D3-4A32-AB30-E3EDC4090BA9}"/>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7" name="Rectangle 6">
            <a:extLst>
              <a:ext uri="{FF2B5EF4-FFF2-40B4-BE49-F238E27FC236}">
                <a16:creationId xmlns:a16="http://schemas.microsoft.com/office/drawing/2014/main" id="{496D817A-964F-4DD4-BB3D-8836596CE296}"/>
              </a:ext>
            </a:extLst>
          </p:cNvPr>
          <p:cNvSpPr/>
          <p:nvPr/>
        </p:nvSpPr>
        <p:spPr>
          <a:xfrm>
            <a:off x="685800" y="1266175"/>
            <a:ext cx="2971800" cy="2652393"/>
          </a:xfrm>
          <a:prstGeom prst="rect">
            <a:avLst/>
          </a:prstGeom>
          <a:solidFill>
            <a:schemeClr val="accent1">
              <a:lumMod val="20000"/>
              <a:lumOff val="80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22;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33;</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0202048B-EEB9-4646-9694-3209FBBE595C}"/>
              </a:ext>
            </a:extLst>
          </p:cNvPr>
          <p:cNvSpPr/>
          <p:nvPr/>
        </p:nvSpPr>
        <p:spPr>
          <a:xfrm>
            <a:off x="4630918" y="964617"/>
            <a:ext cx="3429000" cy="3442866"/>
          </a:xfrm>
          <a:prstGeom prst="rect">
            <a:avLst/>
          </a:prstGeom>
          <a:solidFill>
            <a:schemeClr val="bg1">
              <a:lumMod val="95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5;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6;</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"HERE"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        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7;</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8;</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DB5E313A-796B-410C-941F-789EC7584505}"/>
              </a:ext>
            </a:extLst>
          </p:cNvPr>
          <p:cNvSpPr/>
          <p:nvPr/>
        </p:nvSpPr>
        <p:spPr>
          <a:xfrm>
            <a:off x="5994332" y="1381616"/>
            <a:ext cx="660992"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3B19644-DCB6-4CBE-AAB8-63A372F5AD9A}"/>
              </a:ext>
            </a:extLst>
          </p:cNvPr>
          <p:cNvSpPr/>
          <p:nvPr/>
        </p:nvSpPr>
        <p:spPr>
          <a:xfrm>
            <a:off x="5298319" y="2137332"/>
            <a:ext cx="2403380" cy="323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DB2A04CE-02F9-4237-9A7C-44AB44FC6926}"/>
              </a:ext>
            </a:extLst>
          </p:cNvPr>
          <p:cNvCxnSpPr>
            <a:cxnSpLocks/>
          </p:cNvCxnSpPr>
          <p:nvPr/>
        </p:nvCxnSpPr>
        <p:spPr>
          <a:xfrm>
            <a:off x="4572000" y="3116737"/>
            <a:ext cx="76121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05781E-7AC4-4682-94EB-B57FF5CAF96A}"/>
              </a:ext>
            </a:extLst>
          </p:cNvPr>
          <p:cNvCxnSpPr>
            <a:cxnSpLocks/>
          </p:cNvCxnSpPr>
          <p:nvPr/>
        </p:nvCxnSpPr>
        <p:spPr>
          <a:xfrm>
            <a:off x="4343400" y="3325698"/>
            <a:ext cx="101023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2CFB33-5687-487E-B39A-5AD999B7A567}"/>
              </a:ext>
            </a:extLst>
          </p:cNvPr>
          <p:cNvCxnSpPr>
            <a:cxnSpLocks/>
          </p:cNvCxnSpPr>
          <p:nvPr/>
        </p:nvCxnSpPr>
        <p:spPr>
          <a:xfrm>
            <a:off x="4572000" y="1610216"/>
            <a:ext cx="0" cy="1506521"/>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0046E88-810A-4A54-BBDE-05673ED1D85E}"/>
              </a:ext>
            </a:extLst>
          </p:cNvPr>
          <p:cNvCxnSpPr>
            <a:cxnSpLocks/>
          </p:cNvCxnSpPr>
          <p:nvPr/>
        </p:nvCxnSpPr>
        <p:spPr>
          <a:xfrm>
            <a:off x="4572000" y="1610216"/>
            <a:ext cx="1422332"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D7294F-2107-4282-9EFD-67CC7E3E71FE}"/>
              </a:ext>
            </a:extLst>
          </p:cNvPr>
          <p:cNvCxnSpPr>
            <a:cxnSpLocks/>
          </p:cNvCxnSpPr>
          <p:nvPr/>
        </p:nvCxnSpPr>
        <p:spPr>
          <a:xfrm flipH="1">
            <a:off x="4343400" y="2298864"/>
            <a:ext cx="939766"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B67507-4550-4DE7-BFD6-EB69AC6CE90C}"/>
              </a:ext>
            </a:extLst>
          </p:cNvPr>
          <p:cNvCxnSpPr>
            <a:cxnSpLocks/>
          </p:cNvCxnSpPr>
          <p:nvPr/>
        </p:nvCxnSpPr>
        <p:spPr>
          <a:xfrm>
            <a:off x="4343400" y="2298864"/>
            <a:ext cx="0" cy="1026146"/>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9A11EE-8437-4A8B-80DC-E7B91A443699}"/>
              </a:ext>
            </a:extLst>
          </p:cNvPr>
          <p:cNvSpPr txBox="1"/>
          <p:nvPr/>
        </p:nvSpPr>
        <p:spPr>
          <a:xfrm>
            <a:off x="2933928" y="1271478"/>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30" name="TextBox 29">
            <a:extLst>
              <a:ext uri="{FF2B5EF4-FFF2-40B4-BE49-F238E27FC236}">
                <a16:creationId xmlns:a16="http://schemas.microsoft.com/office/drawing/2014/main" id="{A113AAAA-797F-4376-A05E-F33BE9330214}"/>
              </a:ext>
            </a:extLst>
          </p:cNvPr>
          <p:cNvSpPr txBox="1"/>
          <p:nvPr/>
        </p:nvSpPr>
        <p:spPr>
          <a:xfrm>
            <a:off x="7577470" y="964617"/>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7" name="Rectangle 16">
            <a:extLst>
              <a:ext uri="{FF2B5EF4-FFF2-40B4-BE49-F238E27FC236}">
                <a16:creationId xmlns:a16="http://schemas.microsoft.com/office/drawing/2014/main" id="{C1FFCCFD-21F4-47F5-8988-60F9FFBC6A6F}"/>
              </a:ext>
            </a:extLst>
          </p:cNvPr>
          <p:cNvSpPr/>
          <p:nvPr/>
        </p:nvSpPr>
        <p:spPr>
          <a:xfrm>
            <a:off x="761687" y="1337480"/>
            <a:ext cx="2971800" cy="2652393"/>
          </a:xfrm>
          <a:prstGeom prst="rect">
            <a:avLst/>
          </a:prstGeom>
          <a:solidFill>
            <a:schemeClr val="accent1">
              <a:lumMod val="20000"/>
              <a:lumOff val="80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(22),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(33)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9C3073EF-A247-4BED-8A6D-12E4E2FA3385}"/>
              </a:ext>
            </a:extLst>
          </p:cNvPr>
          <p:cNvSpPr txBox="1"/>
          <p:nvPr/>
        </p:nvSpPr>
        <p:spPr>
          <a:xfrm>
            <a:off x="3005469" y="134108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2" name="Rectangle 21">
            <a:extLst>
              <a:ext uri="{FF2B5EF4-FFF2-40B4-BE49-F238E27FC236}">
                <a16:creationId xmlns:a16="http://schemas.microsoft.com/office/drawing/2014/main" id="{EE6EB0AE-F952-4654-B89B-7A83D52A83AC}"/>
              </a:ext>
            </a:extLst>
          </p:cNvPr>
          <p:cNvSpPr/>
          <p:nvPr/>
        </p:nvSpPr>
        <p:spPr>
          <a:xfrm>
            <a:off x="841919" y="1412479"/>
            <a:ext cx="2971800" cy="2652393"/>
          </a:xfrm>
          <a:prstGeom prst="rect">
            <a:avLst/>
          </a:prstGeom>
          <a:solidFill>
            <a:schemeClr val="accent1">
              <a:lumMod val="20000"/>
              <a:lumOff val="80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22;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33;</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(22),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(33)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D4241573-A11D-4F68-9865-7D8D1D5AD107}"/>
              </a:ext>
            </a:extLst>
          </p:cNvPr>
          <p:cNvCxnSpPr>
            <a:cxnSpLocks/>
          </p:cNvCxnSpPr>
          <p:nvPr/>
        </p:nvCxnSpPr>
        <p:spPr>
          <a:xfrm>
            <a:off x="2099219" y="2272802"/>
            <a:ext cx="457200" cy="47782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A449D3D-6703-433D-9033-F635B985665C}"/>
              </a:ext>
            </a:extLst>
          </p:cNvPr>
          <p:cNvSpPr txBox="1"/>
          <p:nvPr/>
        </p:nvSpPr>
        <p:spPr>
          <a:xfrm>
            <a:off x="3090047" y="141778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Tree>
    <p:extLst>
      <p:ext uri="{BB962C8B-B14F-4D97-AF65-F5344CB8AC3E}">
        <p14:creationId xmlns:p14="http://schemas.microsoft.com/office/powerpoint/2010/main" val="150425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9" end="9"/>
                                            </p:txEl>
                                          </p:spTgt>
                                        </p:tgtEl>
                                        <p:attrNameLst>
                                          <p:attrName>style.visibility</p:attrName>
                                        </p:attrNameLst>
                                      </p:cBhvr>
                                      <p:to>
                                        <p:strVal val="visible"/>
                                      </p:to>
                                    </p:set>
                                    <p:animEffect transition="in" filter="fade">
                                      <p:cBhvr>
                                        <p:cTn id="10" dur="500"/>
                                        <p:tgtEl>
                                          <p:spTgt spid="7">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500"/>
                                        <p:tgtEl>
                                          <p:spTgt spid="8">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2" end="2"/>
                                            </p:txEl>
                                          </p:spTgt>
                                        </p:tgtEl>
                                        <p:attrNameLst>
                                          <p:attrName>style.visibility</p:attrName>
                                        </p:attrNameLst>
                                      </p:cBhvr>
                                      <p:to>
                                        <p:strVal val="visible"/>
                                      </p:to>
                                    </p:set>
                                    <p:animEffect transition="in" filter="fade">
                                      <p:cBhvr>
                                        <p:cTn id="40" dur="500"/>
                                        <p:tgtEl>
                                          <p:spTgt spid="8">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animEffect transition="in" filter="fade">
                                      <p:cBhvr>
                                        <p:cTn id="43" dur="500"/>
                                        <p:tgtEl>
                                          <p:spTgt spid="8">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16" end="16"/>
                                            </p:txEl>
                                          </p:spTgt>
                                        </p:tgtEl>
                                        <p:attrNameLst>
                                          <p:attrName>style.visibility</p:attrName>
                                        </p:attrNameLst>
                                      </p:cBhvr>
                                      <p:to>
                                        <p:strVal val="visible"/>
                                      </p:to>
                                    </p:set>
                                    <p:animEffect transition="in" filter="fade">
                                      <p:cBhvr>
                                        <p:cTn id="46" dur="500"/>
                                        <p:tgtEl>
                                          <p:spTgt spid="8">
                                            <p:txEl>
                                              <p:pRg st="16" end="1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Effect transition="in" filter="fade">
                                      <p:cBhvr>
                                        <p:cTn id="49" dur="500"/>
                                        <p:tgtEl>
                                          <p:spTgt spid="8">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14" end="14"/>
                                            </p:txEl>
                                          </p:spTgt>
                                        </p:tgtEl>
                                        <p:attrNameLst>
                                          <p:attrName>style.visibility</p:attrName>
                                        </p:attrNameLst>
                                      </p:cBhvr>
                                      <p:to>
                                        <p:strVal val="visible"/>
                                      </p:to>
                                    </p:set>
                                    <p:animEffect transition="in" filter="fade">
                                      <p:cBhvr>
                                        <p:cTn id="52" dur="500"/>
                                        <p:tgtEl>
                                          <p:spTgt spid="8">
                                            <p:txEl>
                                              <p:pRg st="14" end="1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8">
                                            <p:txEl>
                                              <p:pRg st="12" end="12"/>
                                            </p:txEl>
                                          </p:spTgt>
                                        </p:tgtEl>
                                        <p:attrNameLst>
                                          <p:attrName>style.visibility</p:attrName>
                                        </p:attrNameLst>
                                      </p:cBhvr>
                                      <p:to>
                                        <p:strVal val="visible"/>
                                      </p:to>
                                    </p:set>
                                    <p:animEffect transition="in" filter="fade">
                                      <p:cBhvr>
                                        <p:cTn id="55" dur="500"/>
                                        <p:tgtEl>
                                          <p:spTgt spid="8">
                                            <p:txEl>
                                              <p:pRg st="12" end="1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8">
                                            <p:txEl>
                                              <p:pRg st="13" end="13"/>
                                            </p:txEl>
                                          </p:spTgt>
                                        </p:tgtEl>
                                        <p:attrNameLst>
                                          <p:attrName>style.visibility</p:attrName>
                                        </p:attrNameLst>
                                      </p:cBhvr>
                                      <p:to>
                                        <p:strVal val="visible"/>
                                      </p:to>
                                    </p:set>
                                    <p:animEffect transition="in" filter="fade">
                                      <p:cBhvr>
                                        <p:cTn id="58" dur="500"/>
                                        <p:tgtEl>
                                          <p:spTgt spid="8">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par>
                                <p:cTn id="64" presetID="10"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
                                            <p:txEl>
                                              <p:pRg st="5" end="5"/>
                                            </p:txEl>
                                          </p:spTgt>
                                        </p:tgtEl>
                                        <p:attrNameLst>
                                          <p:attrName>style.visibility</p:attrName>
                                        </p:attrNameLst>
                                      </p:cBhvr>
                                      <p:to>
                                        <p:strVal val="visible"/>
                                      </p:to>
                                    </p:set>
                                    <p:animEffect transition="in" filter="fade">
                                      <p:cBhvr>
                                        <p:cTn id="77" dur="500"/>
                                        <p:tgtEl>
                                          <p:spTgt spid="8">
                                            <p:txEl>
                                              <p:pRg st="5" end="5"/>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8">
                                            <p:txEl>
                                              <p:pRg st="6" end="6"/>
                                            </p:txEl>
                                          </p:spTgt>
                                        </p:tgtEl>
                                        <p:attrNameLst>
                                          <p:attrName>style.visibility</p:attrName>
                                        </p:attrNameLst>
                                      </p:cBhvr>
                                      <p:to>
                                        <p:strVal val="visible"/>
                                      </p:to>
                                    </p:set>
                                    <p:animEffect transition="in" filter="fade">
                                      <p:cBhvr>
                                        <p:cTn id="80" dur="500"/>
                                        <p:tgtEl>
                                          <p:spTgt spid="8">
                                            <p:txEl>
                                              <p:pRg st="6" end="6"/>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8">
                                            <p:txEl>
                                              <p:pRg st="7" end="7"/>
                                            </p:txEl>
                                          </p:spTgt>
                                        </p:tgtEl>
                                        <p:attrNameLst>
                                          <p:attrName>style.visibility</p:attrName>
                                        </p:attrNameLst>
                                      </p:cBhvr>
                                      <p:to>
                                        <p:strVal val="visible"/>
                                      </p:to>
                                    </p:set>
                                    <p:animEffect transition="in" filter="fade">
                                      <p:cBhvr>
                                        <p:cTn id="83" dur="500"/>
                                        <p:tgtEl>
                                          <p:spTgt spid="8">
                                            <p:txEl>
                                              <p:pRg st="7" end="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par>
                                <p:cTn id="89" presetID="10"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par>
                                <p:cTn id="92" presetID="10" presetClass="entr" presetSubtype="0" fill="hold"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nodeType="with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0" grpId="0"/>
      <p:bldP spid="22"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5764-8C31-41D9-B397-45BEFF72D57F}"/>
              </a:ext>
            </a:extLst>
          </p:cNvPr>
          <p:cNvSpPr>
            <a:spLocks noGrp="1"/>
          </p:cNvSpPr>
          <p:nvPr>
            <p:ph type="title"/>
          </p:nvPr>
        </p:nvSpPr>
        <p:spPr>
          <a:xfrm>
            <a:off x="76200" y="57151"/>
            <a:ext cx="8991600" cy="609600"/>
          </a:xfrm>
        </p:spPr>
        <p:txBody>
          <a:bodyPr/>
          <a:lstStyle/>
          <a:p>
            <a:r>
              <a:rPr lang="en-US" b="1" dirty="0">
                <a:solidFill>
                  <a:srgbClr val="7030A0"/>
                </a:solidFill>
              </a:rPr>
              <a:t>final</a:t>
            </a:r>
            <a:r>
              <a:rPr lang="en-US" dirty="0"/>
              <a:t> and </a:t>
            </a:r>
            <a:r>
              <a:rPr lang="en-US" b="1" dirty="0">
                <a:solidFill>
                  <a:srgbClr val="7030A0"/>
                </a:solidFill>
              </a:rPr>
              <a:t>Property</a:t>
            </a:r>
          </a:p>
        </p:txBody>
      </p:sp>
      <p:sp>
        <p:nvSpPr>
          <p:cNvPr id="4" name="Slide Number Placeholder 3">
            <a:extLst>
              <a:ext uri="{FF2B5EF4-FFF2-40B4-BE49-F238E27FC236}">
                <a16:creationId xmlns:a16="http://schemas.microsoft.com/office/drawing/2014/main" id="{84889AD8-EF34-4AC7-8FEF-60A99D9BD9A0}"/>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7" name="Rectangle 6">
            <a:extLst>
              <a:ext uri="{FF2B5EF4-FFF2-40B4-BE49-F238E27FC236}">
                <a16:creationId xmlns:a16="http://schemas.microsoft.com/office/drawing/2014/main" id="{A00B540A-B4ED-4253-97EF-FFC02674DB1D}"/>
              </a:ext>
            </a:extLst>
          </p:cNvPr>
          <p:cNvSpPr/>
          <p:nvPr/>
        </p:nvSpPr>
        <p:spPr>
          <a:xfrm>
            <a:off x="228600" y="1200150"/>
            <a:ext cx="2743200" cy="3047629"/>
          </a:xfrm>
          <a:prstGeom prst="rect">
            <a:avLst/>
          </a:prstGeom>
          <a:solidFill>
            <a:schemeClr val="bg1">
              <a:lumMod val="95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final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final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final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z</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5;</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261B5D4F-2CEC-434F-8D52-807E07E6C34B}"/>
              </a:ext>
            </a:extLst>
          </p:cNvPr>
          <p:cNvSpPr txBox="1"/>
          <p:nvPr/>
        </p:nvSpPr>
        <p:spPr>
          <a:xfrm>
            <a:off x="2489352" y="1184242"/>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3" name="Rectangle 2">
            <a:extLst>
              <a:ext uri="{FF2B5EF4-FFF2-40B4-BE49-F238E27FC236}">
                <a16:creationId xmlns:a16="http://schemas.microsoft.com/office/drawing/2014/main" id="{436D17BB-C669-4130-A102-8D89207FE76C}"/>
              </a:ext>
            </a:extLst>
          </p:cNvPr>
          <p:cNvSpPr/>
          <p:nvPr/>
        </p:nvSpPr>
        <p:spPr>
          <a:xfrm>
            <a:off x="3313522" y="742950"/>
            <a:ext cx="3429000" cy="4035720"/>
          </a:xfrm>
          <a:prstGeom prst="rect">
            <a:avLst/>
          </a:prstGeom>
          <a:solidFill>
            <a:schemeClr val="accent3">
              <a:lumMod val="20000"/>
              <a:lumOff val="80000"/>
            </a:schemeClr>
          </a:solidFill>
          <a:ln>
            <a:solidFill>
              <a:schemeClr val="accent1"/>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Calls setter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7D7D7D"/>
                </a:solidFill>
                <a:latin typeface="Consolas" panose="020B0609020204030204" pitchFamily="49" charset="0"/>
                <a:ea typeface="Calibri" panose="020F0502020204030204" pitchFamily="34" charset="0"/>
                <a:cs typeface="Consolas" panose="020B0609020204030204" pitchFamily="49" charset="0"/>
              </a:rPr>
              <a:t>@property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'In getter'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._x</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7D7D7D"/>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7D7D7D"/>
                </a:solidFill>
                <a:latin typeface="Consolas" panose="020B0609020204030204" pitchFamily="49" charset="0"/>
                <a:ea typeface="Calibri" panose="020F0502020204030204" pitchFamily="34" charset="0"/>
                <a:cs typeface="Consolas" panose="020B0609020204030204" pitchFamily="49" charset="0"/>
              </a:rPr>
              <a:t>x.setter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'In setter'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._x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x</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 = Point()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25</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B17FF58-CFCD-47A7-BC8D-734DE3ACD197}"/>
              </a:ext>
            </a:extLst>
          </p:cNvPr>
          <p:cNvSpPr txBox="1"/>
          <p:nvPr/>
        </p:nvSpPr>
        <p:spPr>
          <a:xfrm>
            <a:off x="5828122" y="740071"/>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0" name="TextBox 9">
            <a:extLst>
              <a:ext uri="{FF2B5EF4-FFF2-40B4-BE49-F238E27FC236}">
                <a16:creationId xmlns:a16="http://schemas.microsoft.com/office/drawing/2014/main" id="{D10460E5-855F-480B-8072-2BB2606D321A}"/>
              </a:ext>
            </a:extLst>
          </p:cNvPr>
          <p:cNvSpPr txBox="1"/>
          <p:nvPr/>
        </p:nvSpPr>
        <p:spPr>
          <a:xfrm>
            <a:off x="7013543" y="1885950"/>
            <a:ext cx="1828800" cy="1600200"/>
          </a:xfrm>
          <a:prstGeom prst="rect">
            <a:avLst/>
          </a:prstGeom>
          <a:solidFill>
            <a:srgbClr val="F3F5D9"/>
          </a:solidFill>
          <a:ln>
            <a:solidFill>
              <a:schemeClr val="bg1">
                <a:lumMod val="50000"/>
              </a:schemeClr>
            </a:solidFill>
          </a:ln>
        </p:spPr>
        <p:txBody>
          <a:bodyPr wrap="square" rtlCol="0">
            <a:noAutofit/>
          </a:bodyPr>
          <a:lstStyle/>
          <a:p>
            <a:r>
              <a:rPr lang="en-US" dirty="0"/>
              <a:t>In setter</a:t>
            </a:r>
          </a:p>
          <a:p>
            <a:r>
              <a:rPr lang="en-US" dirty="0"/>
              <a:t>In setter</a:t>
            </a:r>
          </a:p>
          <a:p>
            <a:r>
              <a:rPr lang="en-US" dirty="0"/>
              <a:t>In getter</a:t>
            </a:r>
          </a:p>
          <a:p>
            <a:r>
              <a:rPr lang="en-US" dirty="0"/>
              <a:t>25</a:t>
            </a:r>
          </a:p>
        </p:txBody>
      </p:sp>
      <p:pic>
        <p:nvPicPr>
          <p:cNvPr id="11" name="Picture 2" descr="Image result for console icon">
            <a:extLst>
              <a:ext uri="{FF2B5EF4-FFF2-40B4-BE49-F238E27FC236}">
                <a16:creationId xmlns:a16="http://schemas.microsoft.com/office/drawing/2014/main" id="{FC801F55-4A79-4551-8DD4-C0E0214CB5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6441" y="1920882"/>
            <a:ext cx="298581" cy="29858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5C7B1B90-0620-4A28-8D06-89D8D8CB3AD5}"/>
              </a:ext>
            </a:extLst>
          </p:cNvPr>
          <p:cNvCxnSpPr>
            <a:cxnSpLocks/>
          </p:cNvCxnSpPr>
          <p:nvPr/>
        </p:nvCxnSpPr>
        <p:spPr>
          <a:xfrm>
            <a:off x="538385" y="2541707"/>
            <a:ext cx="1976215"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07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2" end="12"/>
                                            </p:txEl>
                                          </p:spTgt>
                                        </p:tgtEl>
                                        <p:attrNameLst>
                                          <p:attrName>style.visibility</p:attrName>
                                        </p:attrNameLst>
                                      </p:cBhvr>
                                      <p:to>
                                        <p:strVal val="visible"/>
                                      </p:to>
                                    </p:set>
                                    <p:animEffect transition="in" filter="fade">
                                      <p:cBhvr>
                                        <p:cTn id="10" dur="500"/>
                                        <p:tgtEl>
                                          <p:spTgt spid="7">
                                            <p:txEl>
                                              <p:pRg st="12" end="1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animEffect transition="in" filter="fade">
                                      <p:cBhvr>
                                        <p:cTn id="25" dur="500"/>
                                        <p:tgtEl>
                                          <p:spTgt spid="7">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0" end="0"/>
                                            </p:txEl>
                                          </p:spTgt>
                                        </p:tgtEl>
                                        <p:attrNameLst>
                                          <p:attrName>style.visibility</p:attrName>
                                        </p:attrNameLst>
                                      </p:cBhvr>
                                      <p:to>
                                        <p:strVal val="visible"/>
                                      </p:to>
                                    </p:set>
                                    <p:animEffect transition="in" filter="fade">
                                      <p:cBhvr>
                                        <p:cTn id="40" dur="500"/>
                                        <p:tgtEl>
                                          <p:spTgt spid="3">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500"/>
                                        <p:tgtEl>
                                          <p:spTgt spid="3">
                                            <p:txEl>
                                              <p:pRg st="7" end="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fade">
                                      <p:cBhvr>
                                        <p:cTn id="59" dur="500"/>
                                        <p:tgtEl>
                                          <p:spTgt spid="3">
                                            <p:txEl>
                                              <p:pRg st="10" end="10"/>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Effect transition="in" filter="fade">
                                      <p:cBhvr>
                                        <p:cTn id="65" dur="500"/>
                                        <p:tgtEl>
                                          <p:spTgt spid="3">
                                            <p:txEl>
                                              <p:pRg st="12" end="1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
                                            <p:txEl>
                                              <p:pRg st="13" end="13"/>
                                            </p:txEl>
                                          </p:spTgt>
                                        </p:tgtEl>
                                        <p:attrNameLst>
                                          <p:attrName>style.visibility</p:attrName>
                                        </p:attrNameLst>
                                      </p:cBhvr>
                                      <p:to>
                                        <p:strVal val="visible"/>
                                      </p:to>
                                    </p:set>
                                    <p:animEffect transition="in" filter="fade">
                                      <p:cBhvr>
                                        <p:cTn id="68" dur="500"/>
                                        <p:tgtEl>
                                          <p:spTgt spid="3">
                                            <p:txEl>
                                              <p:pRg st="13" end="1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2" end="2"/>
                                            </p:txEl>
                                          </p:spTgt>
                                        </p:tgtEl>
                                        <p:attrNameLst>
                                          <p:attrName>style.visibility</p:attrName>
                                        </p:attrNameLst>
                                      </p:cBhvr>
                                      <p:to>
                                        <p:strVal val="visible"/>
                                      </p:to>
                                    </p:set>
                                    <p:animEffect transition="in" filter="fade">
                                      <p:cBhvr>
                                        <p:cTn id="73" dur="500"/>
                                        <p:tgtEl>
                                          <p:spTgt spid="3">
                                            <p:txEl>
                                              <p:pRg st="2" end="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3" end="3"/>
                                            </p:txEl>
                                          </p:spTgt>
                                        </p:tgtEl>
                                        <p:attrNameLst>
                                          <p:attrName>style.visibility</p:attrName>
                                        </p:attrNameLst>
                                      </p:cBhvr>
                                      <p:to>
                                        <p:strVal val="visible"/>
                                      </p:to>
                                    </p:set>
                                    <p:animEffect transition="in" filter="fade">
                                      <p:cBhvr>
                                        <p:cTn id="76" dur="500"/>
                                        <p:tgtEl>
                                          <p:spTgt spid="3">
                                            <p:txEl>
                                              <p:pRg st="3" end="3"/>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15" end="15"/>
                                            </p:txEl>
                                          </p:spTgt>
                                        </p:tgtEl>
                                        <p:attrNameLst>
                                          <p:attrName>style.visibility</p:attrName>
                                        </p:attrNameLst>
                                      </p:cBhvr>
                                      <p:to>
                                        <p:strVal val="visible"/>
                                      </p:to>
                                    </p:set>
                                    <p:animEffect transition="in" filter="fade">
                                      <p:cBhvr>
                                        <p:cTn id="81" dur="500"/>
                                        <p:tgtEl>
                                          <p:spTgt spid="3">
                                            <p:txEl>
                                              <p:pRg st="15" end="1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
                                            <p:txEl>
                                              <p:pRg st="0" end="0"/>
                                            </p:txEl>
                                          </p:spTgt>
                                        </p:tgtEl>
                                        <p:attrNameLst>
                                          <p:attrName>style.visibility</p:attrName>
                                        </p:attrNameLst>
                                      </p:cBhvr>
                                      <p:to>
                                        <p:strVal val="visible"/>
                                      </p:to>
                                    </p:set>
                                    <p:animEffect transition="in" filter="fade">
                                      <p:cBhvr>
                                        <p:cTn id="86" dur="500"/>
                                        <p:tgtEl>
                                          <p:spTgt spid="10">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xEl>
                                              <p:pRg st="17" end="17"/>
                                            </p:txEl>
                                          </p:spTgt>
                                        </p:tgtEl>
                                        <p:attrNameLst>
                                          <p:attrName>style.visibility</p:attrName>
                                        </p:attrNameLst>
                                      </p:cBhvr>
                                      <p:to>
                                        <p:strVal val="visible"/>
                                      </p:to>
                                    </p:set>
                                    <p:animEffect transition="in" filter="fade">
                                      <p:cBhvr>
                                        <p:cTn id="91" dur="500"/>
                                        <p:tgtEl>
                                          <p:spTgt spid="3">
                                            <p:txEl>
                                              <p:pRg st="17" end="17"/>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
                                            <p:txEl>
                                              <p:pRg st="1" end="1"/>
                                            </p:txEl>
                                          </p:spTgt>
                                        </p:tgtEl>
                                        <p:attrNameLst>
                                          <p:attrName>style.visibility</p:attrName>
                                        </p:attrNameLst>
                                      </p:cBhvr>
                                      <p:to>
                                        <p:strVal val="visible"/>
                                      </p:to>
                                    </p:set>
                                    <p:animEffect transition="in" filter="fade">
                                      <p:cBhvr>
                                        <p:cTn id="96" dur="500"/>
                                        <p:tgtEl>
                                          <p:spTgt spid="10">
                                            <p:txEl>
                                              <p:pRg st="1" end="1"/>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
                                            <p:txEl>
                                              <p:pRg st="19" end="19"/>
                                            </p:txEl>
                                          </p:spTgt>
                                        </p:tgtEl>
                                        <p:attrNameLst>
                                          <p:attrName>style.visibility</p:attrName>
                                        </p:attrNameLst>
                                      </p:cBhvr>
                                      <p:to>
                                        <p:strVal val="visible"/>
                                      </p:to>
                                    </p:set>
                                    <p:animEffect transition="in" filter="fade">
                                      <p:cBhvr>
                                        <p:cTn id="101" dur="500"/>
                                        <p:tgtEl>
                                          <p:spTgt spid="3">
                                            <p:txEl>
                                              <p:pRg st="19" end="19"/>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0">
                                            <p:txEl>
                                              <p:pRg st="2" end="2"/>
                                            </p:txEl>
                                          </p:spTgt>
                                        </p:tgtEl>
                                        <p:attrNameLst>
                                          <p:attrName>style.visibility</p:attrName>
                                        </p:attrNameLst>
                                      </p:cBhvr>
                                      <p:to>
                                        <p:strVal val="visible"/>
                                      </p:to>
                                    </p:set>
                                    <p:animEffect transition="in" filter="fade">
                                      <p:cBhvr>
                                        <p:cTn id="106" dur="500"/>
                                        <p:tgtEl>
                                          <p:spTgt spid="10">
                                            <p:txEl>
                                              <p:pRg st="2" end="2"/>
                                            </p:txEl>
                                          </p:spTgt>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10">
                                            <p:txEl>
                                              <p:pRg st="3" end="3"/>
                                            </p:txEl>
                                          </p:spTgt>
                                        </p:tgtEl>
                                        <p:attrNameLst>
                                          <p:attrName>style.visibility</p:attrName>
                                        </p:attrNameLst>
                                      </p:cBhvr>
                                      <p:to>
                                        <p:strVal val="visible"/>
                                      </p:to>
                                    </p:set>
                                    <p:animEffect transition="in" filter="fade">
                                      <p:cBhvr>
                                        <p:cTn id="11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622E-3096-4CC9-BC5C-7DF6A7ED0770}"/>
              </a:ext>
            </a:extLst>
          </p:cNvPr>
          <p:cNvSpPr>
            <a:spLocks noGrp="1"/>
          </p:cNvSpPr>
          <p:nvPr>
            <p:ph type="title"/>
          </p:nvPr>
        </p:nvSpPr>
        <p:spPr>
          <a:xfrm>
            <a:off x="4343400" y="57151"/>
            <a:ext cx="4724400" cy="609600"/>
          </a:xfrm>
        </p:spPr>
        <p:txBody>
          <a:bodyPr/>
          <a:lstStyle/>
          <a:p>
            <a:r>
              <a:rPr lang="en-US" dirty="0"/>
              <a:t>Destructors</a:t>
            </a:r>
          </a:p>
        </p:txBody>
      </p:sp>
      <p:sp>
        <p:nvSpPr>
          <p:cNvPr id="4" name="Slide Number Placeholder 3">
            <a:extLst>
              <a:ext uri="{FF2B5EF4-FFF2-40B4-BE49-F238E27FC236}">
                <a16:creationId xmlns:a16="http://schemas.microsoft.com/office/drawing/2014/main" id="{150BEB0B-6D0F-4699-8258-C0D4428563B8}"/>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10" name="Rectangle 9">
            <a:extLst>
              <a:ext uri="{FF2B5EF4-FFF2-40B4-BE49-F238E27FC236}">
                <a16:creationId xmlns:a16="http://schemas.microsoft.com/office/drawing/2014/main" id="{1C84D0E9-023E-44D7-A2C4-E6877D357B59}"/>
              </a:ext>
            </a:extLst>
          </p:cNvPr>
          <p:cNvSpPr/>
          <p:nvPr/>
        </p:nvSpPr>
        <p:spPr>
          <a:xfrm>
            <a:off x="176049" y="111753"/>
            <a:ext cx="4038600" cy="3639651"/>
          </a:xfrm>
          <a:prstGeom prst="rect">
            <a:avLst/>
          </a:prstGeom>
          <a:solidFill>
            <a:schemeClr val="accent1">
              <a:lumMod val="20000"/>
              <a:lumOff val="80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"In constructor"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"In destructor"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usePoint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"In use 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sp>
        <p:nvSpPr>
          <p:cNvPr id="12" name="TextBox 11">
            <a:extLst>
              <a:ext uri="{FF2B5EF4-FFF2-40B4-BE49-F238E27FC236}">
                <a16:creationId xmlns:a16="http://schemas.microsoft.com/office/drawing/2014/main" id="{2312EF1F-F3E5-4E70-8F5F-CC9ECAC4B781}"/>
              </a:ext>
            </a:extLst>
          </p:cNvPr>
          <p:cNvSpPr txBox="1"/>
          <p:nvPr/>
        </p:nvSpPr>
        <p:spPr>
          <a:xfrm>
            <a:off x="3498347" y="14183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3" name="TextBox 12">
            <a:extLst>
              <a:ext uri="{FF2B5EF4-FFF2-40B4-BE49-F238E27FC236}">
                <a16:creationId xmlns:a16="http://schemas.microsoft.com/office/drawing/2014/main" id="{68528E60-8ED9-4410-924F-8DA5609E6DE1}"/>
              </a:ext>
            </a:extLst>
          </p:cNvPr>
          <p:cNvSpPr txBox="1"/>
          <p:nvPr/>
        </p:nvSpPr>
        <p:spPr>
          <a:xfrm>
            <a:off x="5448300" y="2686670"/>
            <a:ext cx="3009900" cy="1811429"/>
          </a:xfrm>
          <a:prstGeom prst="rect">
            <a:avLst/>
          </a:prstGeom>
          <a:solidFill>
            <a:srgbClr val="F3F5D9"/>
          </a:solidFill>
          <a:ln>
            <a:solidFill>
              <a:schemeClr val="bg1">
                <a:lumMod val="50000"/>
              </a:schemeClr>
            </a:solidFill>
          </a:ln>
        </p:spPr>
        <p:txBody>
          <a:bodyPr wrap="square" rtlCol="0">
            <a:noAutofit/>
          </a:bodyPr>
          <a:lstStyle/>
          <a:p>
            <a:r>
              <a:rPr lang="en-US" sz="1400" dirty="0">
                <a:solidFill>
                  <a:srgbClr val="000000"/>
                </a:solidFill>
                <a:latin typeface="Consolas" panose="020B0609020204030204" pitchFamily="49" charset="0"/>
              </a:rPr>
              <a:t>In constructor</a:t>
            </a:r>
          </a:p>
          <a:p>
            <a:r>
              <a:rPr lang="en-US" sz="1400" dirty="0">
                <a:solidFill>
                  <a:srgbClr val="000000"/>
                </a:solidFill>
                <a:latin typeface="Consolas" panose="020B0609020204030204" pitchFamily="49" charset="0"/>
              </a:rPr>
              <a:t>In destructor</a:t>
            </a:r>
          </a:p>
          <a:p>
            <a:r>
              <a:rPr lang="en-US" sz="1400" dirty="0">
                <a:solidFill>
                  <a:srgbClr val="000000"/>
                </a:solidFill>
                <a:latin typeface="Consolas" panose="020B0609020204030204" pitchFamily="49" charset="0"/>
              </a:rPr>
              <a:t>In constructor</a:t>
            </a:r>
          </a:p>
          <a:p>
            <a:r>
              <a:rPr lang="en-US" sz="1400" i="1" dirty="0">
                <a:solidFill>
                  <a:schemeClr val="bg1">
                    <a:lumMod val="65000"/>
                  </a:schemeClr>
                </a:solidFill>
                <a:latin typeface="Consolas" panose="020B0609020204030204" pitchFamily="49" charset="0"/>
              </a:rPr>
              <a:t>(in copy constructor)</a:t>
            </a:r>
          </a:p>
          <a:p>
            <a:r>
              <a:rPr lang="en-US" sz="1400" dirty="0">
                <a:solidFill>
                  <a:srgbClr val="000000"/>
                </a:solidFill>
                <a:latin typeface="Consolas" panose="020B0609020204030204" pitchFamily="49" charset="0"/>
              </a:rPr>
              <a:t>In use point</a:t>
            </a:r>
          </a:p>
          <a:p>
            <a:r>
              <a:rPr lang="en-US" sz="1400" dirty="0">
                <a:solidFill>
                  <a:srgbClr val="000000"/>
                </a:solidFill>
                <a:latin typeface="Consolas" panose="020B0609020204030204" pitchFamily="49" charset="0"/>
              </a:rPr>
              <a:t>In destructor</a:t>
            </a:r>
          </a:p>
          <a:p>
            <a:r>
              <a:rPr lang="en-US" sz="1400" dirty="0">
                <a:solidFill>
                  <a:srgbClr val="000000"/>
                </a:solidFill>
                <a:latin typeface="Consolas" panose="020B0609020204030204" pitchFamily="49" charset="0"/>
              </a:rPr>
              <a:t>here</a:t>
            </a:r>
          </a:p>
          <a:p>
            <a:r>
              <a:rPr lang="en-US" sz="1400" dirty="0">
                <a:solidFill>
                  <a:srgbClr val="000000"/>
                </a:solidFill>
                <a:latin typeface="Consolas" panose="020B0609020204030204" pitchFamily="49" charset="0"/>
              </a:rPr>
              <a:t>In destructor</a:t>
            </a:r>
          </a:p>
        </p:txBody>
      </p:sp>
      <p:pic>
        <p:nvPicPr>
          <p:cNvPr id="14" name="Picture 2" descr="Image result for console icon">
            <a:extLst>
              <a:ext uri="{FF2B5EF4-FFF2-40B4-BE49-F238E27FC236}">
                <a16:creationId xmlns:a16="http://schemas.microsoft.com/office/drawing/2014/main" id="{34FC9667-EE16-4D9F-943C-7FDAB5BFAE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8357" y="2732113"/>
            <a:ext cx="298581" cy="29858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FF39F02-8D06-4DCD-A96B-623DC3F21113}"/>
              </a:ext>
            </a:extLst>
          </p:cNvPr>
          <p:cNvSpPr/>
          <p:nvPr/>
        </p:nvSpPr>
        <p:spPr>
          <a:xfrm>
            <a:off x="4419600" y="815117"/>
            <a:ext cx="4038600" cy="1664302"/>
          </a:xfrm>
          <a:prstGeom prst="rect">
            <a:avLst/>
          </a:prstGeom>
          <a:solidFill>
            <a:schemeClr val="accent1">
              <a:lumMod val="20000"/>
              <a:lumOff val="80000"/>
            </a:schemeClr>
          </a:solidFill>
          <a:ln>
            <a:solidFill>
              <a:schemeClr val="accent1"/>
            </a:solidFill>
          </a:ln>
        </p:spPr>
        <p:txBody>
          <a:bodyPr wrap="square">
            <a:spAutoFit/>
          </a:bodyPr>
          <a:lstStyle/>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delete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usePoint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"here"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13B47B87-949A-432B-BBF4-98AFD4B151FD}"/>
              </a:ext>
            </a:extLst>
          </p:cNvPr>
          <p:cNvSpPr txBox="1"/>
          <p:nvPr/>
        </p:nvSpPr>
        <p:spPr>
          <a:xfrm>
            <a:off x="7756862" y="81511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3" name="Rectangle 2">
            <a:extLst>
              <a:ext uri="{FF2B5EF4-FFF2-40B4-BE49-F238E27FC236}">
                <a16:creationId xmlns:a16="http://schemas.microsoft.com/office/drawing/2014/main" id="{016E352E-B98F-41A0-8E54-3728B52F34D1}"/>
              </a:ext>
            </a:extLst>
          </p:cNvPr>
          <p:cNvSpPr/>
          <p:nvPr/>
        </p:nvSpPr>
        <p:spPr>
          <a:xfrm>
            <a:off x="457200" y="4005217"/>
            <a:ext cx="4572000" cy="646331"/>
          </a:xfrm>
          <a:prstGeom prst="rect">
            <a:avLst/>
          </a:prstGeom>
        </p:spPr>
        <p:txBody>
          <a:bodyPr>
            <a:spAutoFit/>
          </a:bodyPr>
          <a:lstStyle/>
          <a:p>
            <a:r>
              <a:rPr lang="en-US" dirty="0">
                <a:hlinkClick r:id="rId4"/>
              </a:rPr>
              <a:t>https://stackoverflow.com/questions/748014/do-i-need-to-manually-close-an-ifstream</a:t>
            </a:r>
            <a:endParaRPr lang="en-US" dirty="0"/>
          </a:p>
        </p:txBody>
      </p:sp>
    </p:spTree>
    <p:extLst>
      <p:ext uri="{BB962C8B-B14F-4D97-AF65-F5344CB8AC3E}">
        <p14:creationId xmlns:p14="http://schemas.microsoft.com/office/powerpoint/2010/main" val="336976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8" end="8"/>
                                            </p:txEl>
                                          </p:spTgt>
                                        </p:tgtEl>
                                        <p:attrNameLst>
                                          <p:attrName>style.visibility</p:attrName>
                                        </p:attrNameLst>
                                      </p:cBhvr>
                                      <p:to>
                                        <p:strVal val="visible"/>
                                      </p:to>
                                    </p:set>
                                    <p:animEffect transition="in" filter="fade">
                                      <p:cBhvr>
                                        <p:cTn id="7" dur="500"/>
                                        <p:tgtEl>
                                          <p:spTgt spid="10">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9" end="9"/>
                                            </p:txEl>
                                          </p:spTgt>
                                        </p:tgtEl>
                                        <p:attrNameLst>
                                          <p:attrName>style.visibility</p:attrName>
                                        </p:attrNameLst>
                                      </p:cBhvr>
                                      <p:to>
                                        <p:strVal val="visible"/>
                                      </p:to>
                                    </p:set>
                                    <p:animEffect transition="in" filter="fade">
                                      <p:cBhvr>
                                        <p:cTn id="10" dur="500"/>
                                        <p:tgtEl>
                                          <p:spTgt spid="10">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10" end="10"/>
                                            </p:txEl>
                                          </p:spTgt>
                                        </p:tgtEl>
                                        <p:attrNameLst>
                                          <p:attrName>style.visibility</p:attrName>
                                        </p:attrNameLst>
                                      </p:cBhvr>
                                      <p:to>
                                        <p:strVal val="visible"/>
                                      </p:to>
                                    </p:set>
                                    <p:animEffect transition="in" filter="fade">
                                      <p:cBhvr>
                                        <p:cTn id="13" dur="500"/>
                                        <p:tgtEl>
                                          <p:spTgt spid="10">
                                            <p:txEl>
                                              <p:pRg st="10" end="1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500"/>
                                        <p:tgtEl>
                                          <p:spTgt spid="1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500"/>
                                        <p:tgtEl>
                                          <p:spTgt spid="1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animEffect transition="in" filter="fade">
                                      <p:cBhvr>
                                        <p:cTn id="28" dur="500"/>
                                        <p:tgtEl>
                                          <p:spTgt spid="1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animEffect transition="in" filter="fade">
                                      <p:cBhvr>
                                        <p:cTn id="33" dur="500"/>
                                        <p:tgtEl>
                                          <p:spTgt spid="1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15" end="15"/>
                                            </p:txEl>
                                          </p:spTgt>
                                        </p:tgtEl>
                                        <p:attrNameLst>
                                          <p:attrName>style.visibility</p:attrName>
                                        </p:attrNameLst>
                                      </p:cBhvr>
                                      <p:to>
                                        <p:strVal val="visible"/>
                                      </p:to>
                                    </p:set>
                                    <p:animEffect transition="in" filter="fade">
                                      <p:cBhvr>
                                        <p:cTn id="38" dur="500"/>
                                        <p:tgtEl>
                                          <p:spTgt spid="10">
                                            <p:txEl>
                                              <p:pRg st="15" end="1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16" end="16"/>
                                            </p:txEl>
                                          </p:spTgt>
                                        </p:tgtEl>
                                        <p:attrNameLst>
                                          <p:attrName>style.visibility</p:attrName>
                                        </p:attrNameLst>
                                      </p:cBhvr>
                                      <p:to>
                                        <p:strVal val="visible"/>
                                      </p:to>
                                    </p:set>
                                    <p:animEffect transition="in" filter="fade">
                                      <p:cBhvr>
                                        <p:cTn id="41" dur="500"/>
                                        <p:tgtEl>
                                          <p:spTgt spid="10">
                                            <p:txEl>
                                              <p:pRg st="16" end="1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17" end="17"/>
                                            </p:txEl>
                                          </p:spTgt>
                                        </p:tgtEl>
                                        <p:attrNameLst>
                                          <p:attrName>style.visibility</p:attrName>
                                        </p:attrNameLst>
                                      </p:cBhvr>
                                      <p:to>
                                        <p:strVal val="visible"/>
                                      </p:to>
                                    </p:set>
                                    <p:animEffect transition="in" filter="fade">
                                      <p:cBhvr>
                                        <p:cTn id="44" dur="500"/>
                                        <p:tgtEl>
                                          <p:spTgt spid="10">
                                            <p:txEl>
                                              <p:pRg st="17" end="1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xEl>
                                              <p:pRg st="3" end="3"/>
                                            </p:txEl>
                                          </p:spTgt>
                                        </p:tgtEl>
                                        <p:attrNameLst>
                                          <p:attrName>style.visibility</p:attrName>
                                        </p:attrNameLst>
                                      </p:cBhvr>
                                      <p:to>
                                        <p:strVal val="visible"/>
                                      </p:to>
                                    </p:set>
                                    <p:animEffect transition="in" filter="fade">
                                      <p:cBhvr>
                                        <p:cTn id="49" dur="500"/>
                                        <p:tgtEl>
                                          <p:spTgt spid="15">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xEl>
                                              <p:pRg st="2" end="2"/>
                                            </p:txEl>
                                          </p:spTgt>
                                        </p:tgtEl>
                                        <p:attrNameLst>
                                          <p:attrName>style.visibility</p:attrName>
                                        </p:attrNameLst>
                                      </p:cBhvr>
                                      <p:to>
                                        <p:strVal val="visible"/>
                                      </p:to>
                                    </p:set>
                                    <p:animEffect transition="in" filter="fade">
                                      <p:cBhvr>
                                        <p:cTn id="54" dur="500"/>
                                        <p:tgtEl>
                                          <p:spTgt spid="13">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
                                            <p:txEl>
                                              <p:pRg st="5" end="5"/>
                                            </p:txEl>
                                          </p:spTgt>
                                        </p:tgtEl>
                                        <p:attrNameLst>
                                          <p:attrName>style.visibility</p:attrName>
                                        </p:attrNameLst>
                                      </p:cBhvr>
                                      <p:to>
                                        <p:strVal val="visible"/>
                                      </p:to>
                                    </p:set>
                                    <p:animEffect transition="in" filter="fade">
                                      <p:cBhvr>
                                        <p:cTn id="59" dur="500"/>
                                        <p:tgtEl>
                                          <p:spTgt spid="15">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xEl>
                                              <p:pRg st="3" end="3"/>
                                            </p:txEl>
                                          </p:spTgt>
                                        </p:tgtEl>
                                        <p:attrNameLst>
                                          <p:attrName>style.visibility</p:attrName>
                                        </p:attrNameLst>
                                      </p:cBhvr>
                                      <p:to>
                                        <p:strVal val="visible"/>
                                      </p:to>
                                    </p:set>
                                    <p:animEffect transition="in" filter="fade">
                                      <p:cBhvr>
                                        <p:cTn id="64" dur="500"/>
                                        <p:tgtEl>
                                          <p:spTgt spid="13">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xEl>
                                              <p:pRg st="4" end="4"/>
                                            </p:txEl>
                                          </p:spTgt>
                                        </p:tgtEl>
                                        <p:attrNameLst>
                                          <p:attrName>style.visibility</p:attrName>
                                        </p:attrNameLst>
                                      </p:cBhvr>
                                      <p:to>
                                        <p:strVal val="visible"/>
                                      </p:to>
                                    </p:set>
                                    <p:animEffect transition="in" filter="fade">
                                      <p:cBhvr>
                                        <p:cTn id="69" dur="500"/>
                                        <p:tgtEl>
                                          <p:spTgt spid="13">
                                            <p:txEl>
                                              <p:pRg st="4" end="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3">
                                            <p:txEl>
                                              <p:pRg st="5" end="5"/>
                                            </p:txEl>
                                          </p:spTgt>
                                        </p:tgtEl>
                                        <p:attrNameLst>
                                          <p:attrName>style.visibility</p:attrName>
                                        </p:attrNameLst>
                                      </p:cBhvr>
                                      <p:to>
                                        <p:strVal val="visible"/>
                                      </p:to>
                                    </p:set>
                                    <p:animEffect transition="in" filter="fade">
                                      <p:cBhvr>
                                        <p:cTn id="74" dur="500"/>
                                        <p:tgtEl>
                                          <p:spTgt spid="13">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xEl>
                                              <p:pRg st="7" end="7"/>
                                            </p:txEl>
                                          </p:spTgt>
                                        </p:tgtEl>
                                        <p:attrNameLst>
                                          <p:attrName>style.visibility</p:attrName>
                                        </p:attrNameLst>
                                      </p:cBhvr>
                                      <p:to>
                                        <p:strVal val="visible"/>
                                      </p:to>
                                    </p:set>
                                    <p:animEffect transition="in" filter="fade">
                                      <p:cBhvr>
                                        <p:cTn id="79" dur="500"/>
                                        <p:tgtEl>
                                          <p:spTgt spid="15">
                                            <p:txEl>
                                              <p:pRg st="7" end="7"/>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3">
                                            <p:txEl>
                                              <p:pRg st="6" end="6"/>
                                            </p:txEl>
                                          </p:spTgt>
                                        </p:tgtEl>
                                        <p:attrNameLst>
                                          <p:attrName>style.visibility</p:attrName>
                                        </p:attrNameLst>
                                      </p:cBhvr>
                                      <p:to>
                                        <p:strVal val="visible"/>
                                      </p:to>
                                    </p:set>
                                    <p:animEffect transition="in" filter="fade">
                                      <p:cBhvr>
                                        <p:cTn id="84" dur="500"/>
                                        <p:tgtEl>
                                          <p:spTgt spid="13">
                                            <p:txEl>
                                              <p:pRg st="6" end="6"/>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3">
                                            <p:txEl>
                                              <p:pRg st="7" end="7"/>
                                            </p:txEl>
                                          </p:spTgt>
                                        </p:tgtEl>
                                        <p:attrNameLst>
                                          <p:attrName>style.visibility</p:attrName>
                                        </p:attrNameLst>
                                      </p:cBhvr>
                                      <p:to>
                                        <p:strVal val="visible"/>
                                      </p:to>
                                    </p:set>
                                    <p:animEffect transition="in" filter="fade">
                                      <p:cBhvr>
                                        <p:cTn id="89" dur="500"/>
                                        <p:tgtEl>
                                          <p:spTgt spid="13">
                                            <p:txEl>
                                              <p:pRg st="7" end="7"/>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
                                            <p:txEl>
                                              <p:pRg st="0" end="0"/>
                                            </p:txEl>
                                          </p:spTgt>
                                        </p:tgtEl>
                                        <p:attrNameLst>
                                          <p:attrName>style.visibility</p:attrName>
                                        </p:attrNameLst>
                                      </p:cBhvr>
                                      <p:to>
                                        <p:strVal val="visible"/>
                                      </p:to>
                                    </p:set>
                                    <p:animEffect transition="in" filter="fade">
                                      <p:cBhvr>
                                        <p:cTn id="9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622E-3096-4CC9-BC5C-7DF6A7ED0770}"/>
              </a:ext>
            </a:extLst>
          </p:cNvPr>
          <p:cNvSpPr>
            <a:spLocks noGrp="1"/>
          </p:cNvSpPr>
          <p:nvPr>
            <p:ph type="title"/>
          </p:nvPr>
        </p:nvSpPr>
        <p:spPr/>
        <p:txBody>
          <a:bodyPr/>
          <a:lstStyle/>
          <a:p>
            <a:r>
              <a:rPr lang="en-US" dirty="0"/>
              <a:t>Destructor</a:t>
            </a:r>
          </a:p>
        </p:txBody>
      </p:sp>
      <p:sp>
        <p:nvSpPr>
          <p:cNvPr id="4" name="Slide Number Placeholder 3">
            <a:extLst>
              <a:ext uri="{FF2B5EF4-FFF2-40B4-BE49-F238E27FC236}">
                <a16:creationId xmlns:a16="http://schemas.microsoft.com/office/drawing/2014/main" id="{150BEB0B-6D0F-4699-8258-C0D4428563B8}"/>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8" name="Rectangle 7">
            <a:extLst>
              <a:ext uri="{FF2B5EF4-FFF2-40B4-BE49-F238E27FC236}">
                <a16:creationId xmlns:a16="http://schemas.microsoft.com/office/drawing/2014/main" id="{F10A4F9E-3E1A-4879-B363-2C1B99E58679}"/>
              </a:ext>
            </a:extLst>
          </p:cNvPr>
          <p:cNvSpPr/>
          <p:nvPr/>
        </p:nvSpPr>
        <p:spPr>
          <a:xfrm>
            <a:off x="2356800" y="2406897"/>
            <a:ext cx="4572000" cy="646331"/>
          </a:xfrm>
          <a:prstGeom prst="rect">
            <a:avLst/>
          </a:prstGeom>
        </p:spPr>
        <p:txBody>
          <a:bodyPr>
            <a:spAutoFit/>
          </a:bodyPr>
          <a:lstStyle/>
          <a:p>
            <a:r>
              <a:rPr lang="en-US" dirty="0">
                <a:hlinkClick r:id="rId3"/>
              </a:rPr>
              <a:t>https://stackoverflow.com/questions/158174/why-would-you-ever-implement-finalize</a:t>
            </a:r>
            <a:endParaRPr lang="en-US" dirty="0"/>
          </a:p>
        </p:txBody>
      </p:sp>
      <p:sp>
        <p:nvSpPr>
          <p:cNvPr id="9" name="Rectangle 8">
            <a:extLst>
              <a:ext uri="{FF2B5EF4-FFF2-40B4-BE49-F238E27FC236}">
                <a16:creationId xmlns:a16="http://schemas.microsoft.com/office/drawing/2014/main" id="{B567C390-9A88-4740-9D20-470549F90E1D}"/>
              </a:ext>
            </a:extLst>
          </p:cNvPr>
          <p:cNvSpPr/>
          <p:nvPr/>
        </p:nvSpPr>
        <p:spPr>
          <a:xfrm>
            <a:off x="2356800" y="742950"/>
            <a:ext cx="4403931" cy="1466684"/>
          </a:xfrm>
          <a:prstGeom prst="rect">
            <a:avLst/>
          </a:prstGeom>
          <a:solidFill>
            <a:schemeClr val="bg1">
              <a:lumMod val="95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finalize()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"Here in finalize"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13F62E5D-2A94-4B9F-ACF6-9E74F902261B}"/>
              </a:ext>
            </a:extLst>
          </p:cNvPr>
          <p:cNvSpPr txBox="1"/>
          <p:nvPr/>
        </p:nvSpPr>
        <p:spPr>
          <a:xfrm>
            <a:off x="6278283" y="747548"/>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pic>
        <p:nvPicPr>
          <p:cNvPr id="3" name="Picture 2">
            <a:extLst>
              <a:ext uri="{FF2B5EF4-FFF2-40B4-BE49-F238E27FC236}">
                <a16:creationId xmlns:a16="http://schemas.microsoft.com/office/drawing/2014/main" id="{7158849F-C665-4DA4-B778-0C7AED54DCDE}"/>
              </a:ext>
            </a:extLst>
          </p:cNvPr>
          <p:cNvPicPr>
            <a:picLocks noChangeAspect="1"/>
          </p:cNvPicPr>
          <p:nvPr/>
        </p:nvPicPr>
        <p:blipFill>
          <a:blip r:embed="rId4"/>
          <a:stretch>
            <a:fillRect/>
          </a:stretch>
        </p:blipFill>
        <p:spPr>
          <a:xfrm>
            <a:off x="2938555" y="3368827"/>
            <a:ext cx="3580952" cy="1161905"/>
          </a:xfrm>
          <a:prstGeom prst="rect">
            <a:avLst/>
          </a:prstGeom>
          <a:ln>
            <a:solidFill>
              <a:schemeClr val="accent1"/>
            </a:solidFill>
          </a:ln>
        </p:spPr>
      </p:pic>
      <p:sp>
        <p:nvSpPr>
          <p:cNvPr id="10" name="TextBox 9">
            <a:extLst>
              <a:ext uri="{FF2B5EF4-FFF2-40B4-BE49-F238E27FC236}">
                <a16:creationId xmlns:a16="http://schemas.microsoft.com/office/drawing/2014/main" id="{E6EF4387-D0C0-45F2-9A08-2BBEBD479C14}"/>
              </a:ext>
            </a:extLst>
          </p:cNvPr>
          <p:cNvSpPr txBox="1"/>
          <p:nvPr/>
        </p:nvSpPr>
        <p:spPr>
          <a:xfrm>
            <a:off x="3960810" y="878670"/>
            <a:ext cx="2211389" cy="307777"/>
          </a:xfrm>
          <a:prstGeom prst="rect">
            <a:avLst/>
          </a:prstGeom>
          <a:noFill/>
        </p:spPr>
        <p:txBody>
          <a:bodyPr wrap="square" rtlCol="0">
            <a:spAutoFit/>
          </a:bodyPr>
          <a:lstStyle/>
          <a:p>
            <a:r>
              <a:rPr lang="en-US" sz="1400" b="1" dirty="0">
                <a:solidFill>
                  <a:srgbClr val="FF0000"/>
                </a:solidFill>
              </a:rPr>
              <a:t>DEPRECATED with Java9</a:t>
            </a:r>
          </a:p>
        </p:txBody>
      </p:sp>
    </p:spTree>
    <p:extLst>
      <p:ext uri="{BB962C8B-B14F-4D97-AF65-F5344CB8AC3E}">
        <p14:creationId xmlns:p14="http://schemas.microsoft.com/office/powerpoint/2010/main" val="364144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fade">
                                      <p:cBhvr>
                                        <p:cTn id="10" dur="500"/>
                                        <p:tgtEl>
                                          <p:spTgt spid="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animEffect transition="in" filter="fade">
                                      <p:cBhvr>
                                        <p:cTn id="13" dur="500"/>
                                        <p:tgtEl>
                                          <p:spTgt spid="9">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622E-3096-4CC9-BC5C-7DF6A7ED0770}"/>
              </a:ext>
            </a:extLst>
          </p:cNvPr>
          <p:cNvSpPr>
            <a:spLocks noGrp="1"/>
          </p:cNvSpPr>
          <p:nvPr>
            <p:ph type="title"/>
          </p:nvPr>
        </p:nvSpPr>
        <p:spPr/>
        <p:txBody>
          <a:bodyPr/>
          <a:lstStyle/>
          <a:p>
            <a:r>
              <a:rPr lang="en-US" dirty="0"/>
              <a:t>Destructor</a:t>
            </a:r>
          </a:p>
        </p:txBody>
      </p:sp>
      <p:sp>
        <p:nvSpPr>
          <p:cNvPr id="4" name="Slide Number Placeholder 3">
            <a:extLst>
              <a:ext uri="{FF2B5EF4-FFF2-40B4-BE49-F238E27FC236}">
                <a16:creationId xmlns:a16="http://schemas.microsoft.com/office/drawing/2014/main" id="{150BEB0B-6D0F-4699-8258-C0D4428563B8}"/>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7" name="Rectangle 6">
            <a:extLst>
              <a:ext uri="{FF2B5EF4-FFF2-40B4-BE49-F238E27FC236}">
                <a16:creationId xmlns:a16="http://schemas.microsoft.com/office/drawing/2014/main" id="{A2DF28F0-4AF2-4987-890E-F7929B4EF1A2}"/>
              </a:ext>
            </a:extLst>
          </p:cNvPr>
          <p:cNvSpPr/>
          <p:nvPr/>
        </p:nvSpPr>
        <p:spPr>
          <a:xfrm>
            <a:off x="457200" y="934761"/>
            <a:ext cx="3200400" cy="1466684"/>
          </a:xfrm>
          <a:prstGeom prst="rect">
            <a:avLst/>
          </a:prstGeom>
          <a:solidFill>
            <a:schemeClr val="accent3">
              <a:lumMod val="20000"/>
              <a:lumOff val="80000"/>
            </a:schemeClr>
          </a:solidFill>
          <a:ln>
            <a:solidFill>
              <a:schemeClr val="accent1"/>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'In constructor'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__del__</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'In finalizer'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85A9D14A-CE00-4F34-A257-7E92804EDB14}"/>
              </a:ext>
            </a:extLst>
          </p:cNvPr>
          <p:cNvSpPr/>
          <p:nvPr/>
        </p:nvSpPr>
        <p:spPr>
          <a:xfrm>
            <a:off x="4490545" y="924639"/>
            <a:ext cx="3200400" cy="3245247"/>
          </a:xfrm>
          <a:prstGeom prst="rect">
            <a:avLst/>
          </a:prstGeom>
          <a:solidFill>
            <a:schemeClr val="accent3">
              <a:lumMod val="20000"/>
              <a:lumOff val="80000"/>
            </a:schemeClr>
          </a:solidFill>
          <a:ln>
            <a:solidFill>
              <a:schemeClr val="accent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 = Point()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 = Point()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q = p</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q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 = Point()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p.buddy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'Last line of program'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68C57AF2-7241-4AFF-A407-6DD96C15C01E}"/>
              </a:ext>
            </a:extLst>
          </p:cNvPr>
          <p:cNvSpPr txBox="1"/>
          <p:nvPr/>
        </p:nvSpPr>
        <p:spPr>
          <a:xfrm>
            <a:off x="647700" y="2893921"/>
            <a:ext cx="3009900" cy="1811429"/>
          </a:xfrm>
          <a:prstGeom prst="rect">
            <a:avLst/>
          </a:prstGeom>
          <a:solidFill>
            <a:srgbClr val="F3F5D9"/>
          </a:solidFill>
          <a:ln>
            <a:solidFill>
              <a:schemeClr val="bg1">
                <a:lumMod val="50000"/>
              </a:schemeClr>
            </a:solidFill>
          </a:ln>
        </p:spPr>
        <p:txBody>
          <a:bodyPr wrap="square" rtlCol="0">
            <a:noAutofit/>
          </a:bodyPr>
          <a:lstStyle/>
          <a:p>
            <a:r>
              <a:rPr lang="en-US" sz="1400" dirty="0">
                <a:solidFill>
                  <a:srgbClr val="000000"/>
                </a:solidFill>
                <a:latin typeface="Consolas" panose="020B0609020204030204" pitchFamily="49" charset="0"/>
              </a:rPr>
              <a:t>In constructor</a:t>
            </a:r>
          </a:p>
          <a:p>
            <a:r>
              <a:rPr lang="en-US" sz="1400" dirty="0">
                <a:solidFill>
                  <a:srgbClr val="000000"/>
                </a:solidFill>
                <a:latin typeface="Consolas" panose="020B0609020204030204" pitchFamily="49" charset="0"/>
              </a:rPr>
              <a:t>In finalizer</a:t>
            </a:r>
          </a:p>
          <a:p>
            <a:r>
              <a:rPr lang="en-US" sz="1400" dirty="0">
                <a:solidFill>
                  <a:srgbClr val="000000"/>
                </a:solidFill>
                <a:latin typeface="Consolas" panose="020B0609020204030204" pitchFamily="49" charset="0"/>
              </a:rPr>
              <a:t>In constructor</a:t>
            </a:r>
          </a:p>
          <a:p>
            <a:r>
              <a:rPr lang="en-US" sz="1400" dirty="0">
                <a:solidFill>
                  <a:srgbClr val="000000"/>
                </a:solidFill>
                <a:latin typeface="Consolas" panose="020B0609020204030204" pitchFamily="49" charset="0"/>
              </a:rPr>
              <a:t>In finalizer</a:t>
            </a:r>
          </a:p>
          <a:p>
            <a:r>
              <a:rPr lang="en-US" sz="1400" dirty="0">
                <a:solidFill>
                  <a:srgbClr val="000000"/>
                </a:solidFill>
                <a:latin typeface="Consolas" panose="020B0609020204030204" pitchFamily="49" charset="0"/>
              </a:rPr>
              <a:t>In constructor</a:t>
            </a:r>
          </a:p>
          <a:p>
            <a:r>
              <a:rPr lang="en-US" sz="1400" dirty="0">
                <a:solidFill>
                  <a:srgbClr val="000000"/>
                </a:solidFill>
                <a:latin typeface="Consolas" panose="020B0609020204030204" pitchFamily="49" charset="0"/>
              </a:rPr>
              <a:t>Last line of program</a:t>
            </a:r>
          </a:p>
          <a:p>
            <a:r>
              <a:rPr lang="en-US" sz="1400" dirty="0">
                <a:solidFill>
                  <a:srgbClr val="000000"/>
                </a:solidFill>
                <a:latin typeface="Consolas" panose="020B0609020204030204" pitchFamily="49" charset="0"/>
              </a:rPr>
              <a:t>In finalizer</a:t>
            </a:r>
          </a:p>
        </p:txBody>
      </p:sp>
      <p:pic>
        <p:nvPicPr>
          <p:cNvPr id="14" name="Picture 2" descr="Image result for console icon">
            <a:extLst>
              <a:ext uri="{FF2B5EF4-FFF2-40B4-BE49-F238E27FC236}">
                <a16:creationId xmlns:a16="http://schemas.microsoft.com/office/drawing/2014/main" id="{8ACF6C62-3958-4967-A92E-B64D31305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7757" y="2939364"/>
            <a:ext cx="298581" cy="2985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D79B949-702E-4267-B38A-40E8F24FC428}"/>
              </a:ext>
            </a:extLst>
          </p:cNvPr>
          <p:cNvSpPr txBox="1"/>
          <p:nvPr/>
        </p:nvSpPr>
        <p:spPr>
          <a:xfrm>
            <a:off x="2675273" y="934761"/>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6" name="TextBox 15">
            <a:extLst>
              <a:ext uri="{FF2B5EF4-FFF2-40B4-BE49-F238E27FC236}">
                <a16:creationId xmlns:a16="http://schemas.microsoft.com/office/drawing/2014/main" id="{CE21FB88-6EAE-4788-B0F9-8FA28BB9D916}"/>
              </a:ext>
            </a:extLst>
          </p:cNvPr>
          <p:cNvSpPr txBox="1"/>
          <p:nvPr/>
        </p:nvSpPr>
        <p:spPr>
          <a:xfrm>
            <a:off x="6734764" y="934761"/>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Tree>
    <p:extLst>
      <p:ext uri="{BB962C8B-B14F-4D97-AF65-F5344CB8AC3E}">
        <p14:creationId xmlns:p14="http://schemas.microsoft.com/office/powerpoint/2010/main" val="350915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fade">
                                      <p:cBhvr>
                                        <p:cTn id="10" dur="500"/>
                                        <p:tgtEl>
                                          <p:spTgt spid="7">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Effect transition="in" filter="fade">
                                      <p:cBhvr>
                                        <p:cTn id="25" dur="500"/>
                                        <p:tgtEl>
                                          <p:spTgt spid="1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animEffect transition="in" filter="fade">
                                      <p:cBhvr>
                                        <p:cTn id="35" dur="500"/>
                                        <p:tgtEl>
                                          <p:spTgt spid="1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500"/>
                                        <p:tgtEl>
                                          <p:spTgt spid="10">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xEl>
                                              <p:pRg st="4" end="4"/>
                                            </p:txEl>
                                          </p:spTgt>
                                        </p:tgtEl>
                                        <p:attrNameLst>
                                          <p:attrName>style.visibility</p:attrName>
                                        </p:attrNameLst>
                                      </p:cBhvr>
                                      <p:to>
                                        <p:strVal val="visible"/>
                                      </p:to>
                                    </p:set>
                                    <p:animEffect transition="in" filter="fade">
                                      <p:cBhvr>
                                        <p:cTn id="45" dur="500"/>
                                        <p:tgtEl>
                                          <p:spTgt spid="1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
                                            <p:txEl>
                                              <p:pRg st="6" end="6"/>
                                            </p:txEl>
                                          </p:spTgt>
                                        </p:tgtEl>
                                        <p:attrNameLst>
                                          <p:attrName>style.visibility</p:attrName>
                                        </p:attrNameLst>
                                      </p:cBhvr>
                                      <p:to>
                                        <p:strVal val="visible"/>
                                      </p:to>
                                    </p:set>
                                    <p:animEffect transition="in" filter="fade">
                                      <p:cBhvr>
                                        <p:cTn id="50" dur="500"/>
                                        <p:tgtEl>
                                          <p:spTgt spid="1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xEl>
                                              <p:pRg st="8" end="8"/>
                                            </p:txEl>
                                          </p:spTgt>
                                        </p:tgtEl>
                                        <p:attrNameLst>
                                          <p:attrName>style.visibility</p:attrName>
                                        </p:attrNameLst>
                                      </p:cBhvr>
                                      <p:to>
                                        <p:strVal val="visible"/>
                                      </p:to>
                                    </p:set>
                                    <p:animEffect transition="in" filter="fade">
                                      <p:cBhvr>
                                        <p:cTn id="55" dur="500"/>
                                        <p:tgtEl>
                                          <p:spTgt spid="1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
                                            <p:txEl>
                                              <p:pRg st="3" end="3"/>
                                            </p:txEl>
                                          </p:spTgt>
                                        </p:tgtEl>
                                        <p:attrNameLst>
                                          <p:attrName>style.visibility</p:attrName>
                                        </p:attrNameLst>
                                      </p:cBhvr>
                                      <p:to>
                                        <p:strVal val="visible"/>
                                      </p:to>
                                    </p:set>
                                    <p:animEffect transition="in" filter="fade">
                                      <p:cBhvr>
                                        <p:cTn id="60" dur="500"/>
                                        <p:tgtEl>
                                          <p:spTgt spid="1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xEl>
                                              <p:pRg st="10" end="10"/>
                                            </p:txEl>
                                          </p:spTgt>
                                        </p:tgtEl>
                                        <p:attrNameLst>
                                          <p:attrName>style.visibility</p:attrName>
                                        </p:attrNameLst>
                                      </p:cBhvr>
                                      <p:to>
                                        <p:strVal val="visible"/>
                                      </p:to>
                                    </p:set>
                                    <p:animEffect transition="in" filter="fade">
                                      <p:cBhvr>
                                        <p:cTn id="65" dur="500"/>
                                        <p:tgtEl>
                                          <p:spTgt spid="13">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
                                            <p:txEl>
                                              <p:pRg st="4" end="4"/>
                                            </p:txEl>
                                          </p:spTgt>
                                        </p:tgtEl>
                                        <p:attrNameLst>
                                          <p:attrName>style.visibility</p:attrName>
                                        </p:attrNameLst>
                                      </p:cBhvr>
                                      <p:to>
                                        <p:strVal val="visible"/>
                                      </p:to>
                                    </p:set>
                                    <p:animEffect transition="in" filter="fade">
                                      <p:cBhvr>
                                        <p:cTn id="70" dur="500"/>
                                        <p:tgtEl>
                                          <p:spTgt spid="10">
                                            <p:txEl>
                                              <p:pRg st="4" end="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3">
                                            <p:txEl>
                                              <p:pRg st="11" end="11"/>
                                            </p:txEl>
                                          </p:spTgt>
                                        </p:tgtEl>
                                        <p:attrNameLst>
                                          <p:attrName>style.visibility</p:attrName>
                                        </p:attrNameLst>
                                      </p:cBhvr>
                                      <p:to>
                                        <p:strVal val="visible"/>
                                      </p:to>
                                    </p:set>
                                    <p:animEffect transition="in" filter="fade">
                                      <p:cBhvr>
                                        <p:cTn id="75" dur="500"/>
                                        <p:tgtEl>
                                          <p:spTgt spid="13">
                                            <p:txEl>
                                              <p:pRg st="11" end="1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3">
                                            <p:txEl>
                                              <p:pRg st="13" end="13"/>
                                            </p:txEl>
                                          </p:spTgt>
                                        </p:tgtEl>
                                        <p:attrNameLst>
                                          <p:attrName>style.visibility</p:attrName>
                                        </p:attrNameLst>
                                      </p:cBhvr>
                                      <p:to>
                                        <p:strVal val="visible"/>
                                      </p:to>
                                    </p:set>
                                    <p:animEffect transition="in" filter="fade">
                                      <p:cBhvr>
                                        <p:cTn id="80" dur="500"/>
                                        <p:tgtEl>
                                          <p:spTgt spid="13">
                                            <p:txEl>
                                              <p:pRg st="13" end="1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
                                            <p:txEl>
                                              <p:pRg st="15" end="15"/>
                                            </p:txEl>
                                          </p:spTgt>
                                        </p:tgtEl>
                                        <p:attrNameLst>
                                          <p:attrName>style.visibility</p:attrName>
                                        </p:attrNameLst>
                                      </p:cBhvr>
                                      <p:to>
                                        <p:strVal val="visible"/>
                                      </p:to>
                                    </p:set>
                                    <p:animEffect transition="in" filter="fade">
                                      <p:cBhvr>
                                        <p:cTn id="85" dur="500"/>
                                        <p:tgtEl>
                                          <p:spTgt spid="13">
                                            <p:txEl>
                                              <p:pRg st="15" end="15"/>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0">
                                            <p:txEl>
                                              <p:pRg st="5" end="5"/>
                                            </p:txEl>
                                          </p:spTgt>
                                        </p:tgtEl>
                                        <p:attrNameLst>
                                          <p:attrName>style.visibility</p:attrName>
                                        </p:attrNameLst>
                                      </p:cBhvr>
                                      <p:to>
                                        <p:strVal val="visible"/>
                                      </p:to>
                                    </p:set>
                                    <p:animEffect transition="in" filter="fade">
                                      <p:cBhvr>
                                        <p:cTn id="90" dur="500"/>
                                        <p:tgtEl>
                                          <p:spTgt spid="10">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0">
                                            <p:txEl>
                                              <p:pRg st="6" end="6"/>
                                            </p:txEl>
                                          </p:spTgt>
                                        </p:tgtEl>
                                        <p:attrNameLst>
                                          <p:attrName>style.visibility</p:attrName>
                                        </p:attrNameLst>
                                      </p:cBhvr>
                                      <p:to>
                                        <p:strVal val="visible"/>
                                      </p:to>
                                    </p:set>
                                    <p:animEffect transition="in" filter="fade">
                                      <p:cBhvr>
                                        <p:cTn id="9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5867400" cy="2971800"/>
          </a:xfrm>
        </p:spPr>
        <p:txBody>
          <a:bodyPr/>
          <a:lstStyle/>
          <a:p>
            <a:r>
              <a:rPr lang="en-US" dirty="0"/>
              <a:t>Take the Point constructors for a drive in your code.</a:t>
            </a:r>
          </a:p>
          <a:p>
            <a:r>
              <a:rPr lang="en-US" dirty="0"/>
              <a:t>Add a “copy” constructor to Point. The only argument to the constructor is another Point. The constructor should copy the coordinates from the incoming Point to the new one.</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15</a:t>
            </a:fld>
            <a:endParaRPr lang="en-US" dirty="0"/>
          </a:p>
        </p:txBody>
      </p:sp>
      <p:pic>
        <p:nvPicPr>
          <p:cNvPr id="2" name="Picture 1">
            <a:extLst>
              <a:ext uri="{FF2B5EF4-FFF2-40B4-BE49-F238E27FC236}">
                <a16:creationId xmlns:a16="http://schemas.microsoft.com/office/drawing/2014/main" id="{04465F32-D506-4749-97A9-18208B5C8A6A}"/>
              </a:ext>
            </a:extLst>
          </p:cNvPr>
          <p:cNvPicPr>
            <a:picLocks noChangeAspect="1"/>
          </p:cNvPicPr>
          <p:nvPr/>
        </p:nvPicPr>
        <p:blipFill>
          <a:blip r:embed="rId3"/>
          <a:stretch>
            <a:fillRect/>
          </a:stretch>
        </p:blipFill>
        <p:spPr>
          <a:xfrm>
            <a:off x="6172200" y="550049"/>
            <a:ext cx="2174905" cy="3397876"/>
          </a:xfrm>
          <a:prstGeom prst="rect">
            <a:avLst/>
          </a:prstGeom>
        </p:spPr>
      </p:pic>
    </p:spTree>
    <p:extLst>
      <p:ext uri="{BB962C8B-B14F-4D97-AF65-F5344CB8AC3E}">
        <p14:creationId xmlns:p14="http://schemas.microsoft.com/office/powerpoint/2010/main" val="278572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2819400"/>
          </a:xfrm>
        </p:spPr>
        <p:txBody>
          <a:bodyPr/>
          <a:lstStyle/>
          <a:p>
            <a:pPr marL="0" indent="0">
              <a:buNone/>
            </a:pPr>
            <a:r>
              <a:rPr lang="en-US" dirty="0">
                <a:hlinkClick r:id="rId3"/>
              </a:rPr>
              <a:t>https://en.wikipedia.org/wiki/Constructor_(object-oriented_programming)</a:t>
            </a:r>
            <a:endParaRPr lang="en-US" dirty="0"/>
          </a:p>
          <a:p>
            <a:pPr marL="0" indent="0">
              <a:buNone/>
            </a:pPr>
            <a:endParaRPr lang="en-US" dirty="0"/>
          </a:p>
          <a:p>
            <a:pPr marL="0" indent="0">
              <a:buNone/>
            </a:pPr>
            <a:r>
              <a:rPr lang="en-US" dirty="0">
                <a:hlinkClick r:id="rId4"/>
              </a:rPr>
              <a:t>https://en.wikipedia.org/wiki/Function_overloading</a:t>
            </a:r>
            <a:endParaRPr lang="en-US" dirty="0"/>
          </a:p>
          <a:p>
            <a:pPr marL="0" indent="0">
              <a:buNone/>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70DD3A0C-9072-4941-B7EF-4CA32AF6CB07}"/>
              </a:ext>
            </a:extLst>
          </p:cNvPr>
          <p:cNvPicPr>
            <a:picLocks noChangeAspect="1"/>
          </p:cNvPicPr>
          <p:nvPr/>
        </p:nvPicPr>
        <p:blipFill>
          <a:blip r:embed="rId5"/>
          <a:stretch>
            <a:fillRect/>
          </a:stretch>
        </p:blipFill>
        <p:spPr>
          <a:xfrm>
            <a:off x="2057400" y="2804079"/>
            <a:ext cx="4572000" cy="1962694"/>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9431-284D-43B5-97BB-52944E54CB15}"/>
              </a:ext>
            </a:extLst>
          </p:cNvPr>
          <p:cNvSpPr>
            <a:spLocks noGrp="1"/>
          </p:cNvSpPr>
          <p:nvPr>
            <p:ph type="title"/>
          </p:nvPr>
        </p:nvSpPr>
        <p:spPr/>
        <p:txBody>
          <a:bodyPr/>
          <a:lstStyle/>
          <a:p>
            <a:r>
              <a:rPr lang="en-US" dirty="0"/>
              <a:t>Initialization</a:t>
            </a:r>
          </a:p>
        </p:txBody>
      </p:sp>
      <p:sp>
        <p:nvSpPr>
          <p:cNvPr id="4" name="Slide Number Placeholder 3">
            <a:extLst>
              <a:ext uri="{FF2B5EF4-FFF2-40B4-BE49-F238E27FC236}">
                <a16:creationId xmlns:a16="http://schemas.microsoft.com/office/drawing/2014/main" id="{54ECCA16-333B-4536-BD78-FF763A0ABC8E}"/>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3" name="Rectangle 2">
            <a:extLst>
              <a:ext uri="{FF2B5EF4-FFF2-40B4-BE49-F238E27FC236}">
                <a16:creationId xmlns:a16="http://schemas.microsoft.com/office/drawing/2014/main" id="{A0541707-B12B-4871-BB91-FB26C46A6ADD}"/>
              </a:ext>
            </a:extLst>
          </p:cNvPr>
          <p:cNvSpPr/>
          <p:nvPr/>
        </p:nvSpPr>
        <p:spPr>
          <a:xfrm>
            <a:off x="449580" y="808009"/>
            <a:ext cx="3429000" cy="3838102"/>
          </a:xfrm>
          <a:prstGeom prst="rect">
            <a:avLst/>
          </a:prstGeom>
          <a:solidFill>
            <a:schemeClr val="accent1">
              <a:lumMod val="20000"/>
              <a:lumOff val="80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y)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x;</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//void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setX</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(int x) {this-&gt;x = x;}</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32279CD0-69D8-4C9F-88F3-58CFD1E41C8B}"/>
              </a:ext>
            </a:extLst>
          </p:cNvPr>
          <p:cNvSpPr/>
          <p:nvPr/>
        </p:nvSpPr>
        <p:spPr>
          <a:xfrm>
            <a:off x="4343400" y="1560899"/>
            <a:ext cx="4343400" cy="2253181"/>
          </a:xfrm>
          <a:prstGeom prst="rect">
            <a:avLst/>
          </a:prstGeom>
          <a:solidFill>
            <a:schemeClr val="accent1">
              <a:lumMod val="20000"/>
              <a:lumOff val="80000"/>
            </a:schemeClr>
          </a:solidFill>
          <a:ln>
            <a:solidFill>
              <a:schemeClr val="accent1"/>
            </a:solidFill>
          </a:ln>
        </p:spPr>
        <p:txBody>
          <a:bodyPr wrap="square">
            <a:spAutoFit/>
          </a:bodyPr>
          <a:lstStyle/>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p-&gt;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p-&gt;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 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p-&gt;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p-&gt;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(3, 4);</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p-&gt;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p>
        </p:txBody>
      </p:sp>
      <p:sp>
        <p:nvSpPr>
          <p:cNvPr id="6" name="TextBox 5">
            <a:extLst>
              <a:ext uri="{FF2B5EF4-FFF2-40B4-BE49-F238E27FC236}">
                <a16:creationId xmlns:a16="http://schemas.microsoft.com/office/drawing/2014/main" id="{27F18357-DC48-4C8C-967F-6449C89AC02F}"/>
              </a:ext>
            </a:extLst>
          </p:cNvPr>
          <p:cNvSpPr txBox="1"/>
          <p:nvPr/>
        </p:nvSpPr>
        <p:spPr>
          <a:xfrm>
            <a:off x="3167532" y="80513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7" name="TextBox 6">
            <a:extLst>
              <a:ext uri="{FF2B5EF4-FFF2-40B4-BE49-F238E27FC236}">
                <a16:creationId xmlns:a16="http://schemas.microsoft.com/office/drawing/2014/main" id="{2D93A1E9-8B82-445F-88B9-1676D6B3604E}"/>
              </a:ext>
            </a:extLst>
          </p:cNvPr>
          <p:cNvSpPr txBox="1"/>
          <p:nvPr/>
        </p:nvSpPr>
        <p:spPr>
          <a:xfrm>
            <a:off x="7970126" y="1558021"/>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0" name="TextBox 9">
            <a:extLst>
              <a:ext uri="{FF2B5EF4-FFF2-40B4-BE49-F238E27FC236}">
                <a16:creationId xmlns:a16="http://schemas.microsoft.com/office/drawing/2014/main" id="{2866E7DE-F057-4FA0-BCBC-1332E534B786}"/>
              </a:ext>
            </a:extLst>
          </p:cNvPr>
          <p:cNvSpPr txBox="1"/>
          <p:nvPr/>
        </p:nvSpPr>
        <p:spPr>
          <a:xfrm>
            <a:off x="6652726" y="1914577"/>
            <a:ext cx="1828800" cy="369332"/>
          </a:xfrm>
          <a:prstGeom prst="rect">
            <a:avLst/>
          </a:prstGeom>
          <a:solidFill>
            <a:srgbClr val="F3F5D9"/>
          </a:solidFill>
          <a:ln>
            <a:solidFill>
              <a:schemeClr val="bg1">
                <a:lumMod val="50000"/>
              </a:schemeClr>
            </a:solidFill>
          </a:ln>
        </p:spPr>
        <p:txBody>
          <a:bodyPr wrap="square" rtlCol="0">
            <a:noAutofit/>
          </a:bodyPr>
          <a:lstStyle/>
          <a:p>
            <a:r>
              <a:rPr lang="en-US" dirty="0"/>
              <a:t>-981223840</a:t>
            </a:r>
          </a:p>
        </p:txBody>
      </p:sp>
      <p:pic>
        <p:nvPicPr>
          <p:cNvPr id="9" name="Picture 2" descr="Image result for console icon">
            <a:extLst>
              <a:ext uri="{FF2B5EF4-FFF2-40B4-BE49-F238E27FC236}">
                <a16:creationId xmlns:a16="http://schemas.microsoft.com/office/drawing/2014/main" id="{F11FBAA4-EF27-4B2C-A9D6-711FA4FCF1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624" y="1949509"/>
            <a:ext cx="298581" cy="2985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F379D0C-273E-48C4-A72C-5146B969E689}"/>
              </a:ext>
            </a:extLst>
          </p:cNvPr>
          <p:cNvSpPr txBox="1"/>
          <p:nvPr/>
        </p:nvSpPr>
        <p:spPr>
          <a:xfrm>
            <a:off x="6674497" y="2692128"/>
            <a:ext cx="1828800" cy="369332"/>
          </a:xfrm>
          <a:prstGeom prst="rect">
            <a:avLst/>
          </a:prstGeom>
          <a:solidFill>
            <a:srgbClr val="F3F5D9"/>
          </a:solidFill>
          <a:ln>
            <a:solidFill>
              <a:schemeClr val="bg1">
                <a:lumMod val="50000"/>
              </a:schemeClr>
            </a:solidFill>
          </a:ln>
        </p:spPr>
        <p:txBody>
          <a:bodyPr wrap="square" rtlCol="0">
            <a:noAutofit/>
          </a:bodyPr>
          <a:lstStyle/>
          <a:p>
            <a:r>
              <a:rPr lang="en-US" dirty="0"/>
              <a:t>1</a:t>
            </a:r>
          </a:p>
        </p:txBody>
      </p:sp>
      <p:pic>
        <p:nvPicPr>
          <p:cNvPr id="12" name="Picture 2" descr="Image result for console icon">
            <a:extLst>
              <a:ext uri="{FF2B5EF4-FFF2-40B4-BE49-F238E27FC236}">
                <a16:creationId xmlns:a16="http://schemas.microsoft.com/office/drawing/2014/main" id="{694F7742-B34C-4335-BF93-8AF17718FB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395" y="2727060"/>
            <a:ext cx="298581" cy="2985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121EFE1-3EED-45A1-9BC8-1688F222CC7F}"/>
              </a:ext>
            </a:extLst>
          </p:cNvPr>
          <p:cNvSpPr txBox="1"/>
          <p:nvPr/>
        </p:nvSpPr>
        <p:spPr>
          <a:xfrm>
            <a:off x="6652726" y="3422363"/>
            <a:ext cx="1828800" cy="369332"/>
          </a:xfrm>
          <a:prstGeom prst="rect">
            <a:avLst/>
          </a:prstGeom>
          <a:solidFill>
            <a:srgbClr val="F3F5D9"/>
          </a:solidFill>
          <a:ln>
            <a:solidFill>
              <a:schemeClr val="bg1">
                <a:lumMod val="50000"/>
              </a:schemeClr>
            </a:solidFill>
          </a:ln>
        </p:spPr>
        <p:txBody>
          <a:bodyPr wrap="square" rtlCol="0">
            <a:noAutofit/>
          </a:bodyPr>
          <a:lstStyle/>
          <a:p>
            <a:r>
              <a:rPr lang="en-US" dirty="0"/>
              <a:t>3</a:t>
            </a:r>
          </a:p>
        </p:txBody>
      </p:sp>
      <p:pic>
        <p:nvPicPr>
          <p:cNvPr id="14" name="Picture 2" descr="Image result for console icon">
            <a:extLst>
              <a:ext uri="{FF2B5EF4-FFF2-40B4-BE49-F238E27FC236}">
                <a16:creationId xmlns:a16="http://schemas.microsoft.com/office/drawing/2014/main" id="{F7417D9E-CFF3-4B07-99E0-05916F9805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5624" y="3457295"/>
            <a:ext cx="298581" cy="2985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E05E8F7-4040-45A5-B12F-A5478003A207}"/>
              </a:ext>
            </a:extLst>
          </p:cNvPr>
          <p:cNvSpPr txBox="1"/>
          <p:nvPr/>
        </p:nvSpPr>
        <p:spPr>
          <a:xfrm>
            <a:off x="4464698" y="1738886"/>
            <a:ext cx="2262674" cy="307777"/>
          </a:xfrm>
          <a:prstGeom prst="rect">
            <a:avLst/>
          </a:prstGeom>
          <a:noFill/>
        </p:spPr>
        <p:txBody>
          <a:bodyPr wrap="square" rtlCol="0">
            <a:spAutoFit/>
          </a:bodyPr>
          <a:lstStyle/>
          <a:p>
            <a:r>
              <a:rPr lang="en-US" sz="1400" b="1" dirty="0">
                <a:solidFill>
                  <a:srgbClr val="FF0000"/>
                </a:solidFill>
              </a:rPr>
              <a:t>Oops: Forgot to </a:t>
            </a:r>
            <a:r>
              <a:rPr lang="en-US" sz="1400" b="1" dirty="0" err="1">
                <a:solidFill>
                  <a:srgbClr val="FF0000"/>
                </a:solidFill>
              </a:rPr>
              <a:t>init</a:t>
            </a:r>
            <a:endParaRPr lang="en-US" sz="1400" b="1" dirty="0">
              <a:solidFill>
                <a:srgbClr val="FF0000"/>
              </a:solidFill>
            </a:endParaRPr>
          </a:p>
        </p:txBody>
      </p:sp>
      <p:sp>
        <p:nvSpPr>
          <p:cNvPr id="16" name="TextBox 15">
            <a:extLst>
              <a:ext uri="{FF2B5EF4-FFF2-40B4-BE49-F238E27FC236}">
                <a16:creationId xmlns:a16="http://schemas.microsoft.com/office/drawing/2014/main" id="{9C161394-76E4-4D84-A713-67570B77D019}"/>
              </a:ext>
            </a:extLst>
          </p:cNvPr>
          <p:cNvSpPr txBox="1"/>
          <p:nvPr/>
        </p:nvSpPr>
        <p:spPr>
          <a:xfrm>
            <a:off x="4455368" y="3326800"/>
            <a:ext cx="2262674" cy="307777"/>
          </a:xfrm>
          <a:prstGeom prst="rect">
            <a:avLst/>
          </a:prstGeom>
          <a:noFill/>
        </p:spPr>
        <p:txBody>
          <a:bodyPr wrap="square" rtlCol="0">
            <a:spAutoFit/>
          </a:bodyPr>
          <a:lstStyle/>
          <a:p>
            <a:r>
              <a:rPr lang="en-US" sz="1400" b="1" dirty="0">
                <a:solidFill>
                  <a:srgbClr val="FF0000"/>
                </a:solidFill>
              </a:rPr>
              <a:t>Oops: Called </a:t>
            </a:r>
            <a:r>
              <a:rPr lang="en-US" sz="1400" b="1" dirty="0" err="1">
                <a:solidFill>
                  <a:srgbClr val="FF0000"/>
                </a:solidFill>
              </a:rPr>
              <a:t>init</a:t>
            </a:r>
            <a:r>
              <a:rPr lang="en-US" sz="1400" b="1" dirty="0">
                <a:solidFill>
                  <a:srgbClr val="FF0000"/>
                </a:solidFill>
              </a:rPr>
              <a:t> twice</a:t>
            </a:r>
          </a:p>
        </p:txBody>
      </p:sp>
      <p:sp>
        <p:nvSpPr>
          <p:cNvPr id="17" name="TextBox 16">
            <a:extLst>
              <a:ext uri="{FF2B5EF4-FFF2-40B4-BE49-F238E27FC236}">
                <a16:creationId xmlns:a16="http://schemas.microsoft.com/office/drawing/2014/main" id="{3322066E-9CE1-44BA-A936-08BA055AE706}"/>
              </a:ext>
            </a:extLst>
          </p:cNvPr>
          <p:cNvSpPr txBox="1"/>
          <p:nvPr/>
        </p:nvSpPr>
        <p:spPr>
          <a:xfrm>
            <a:off x="1435360" y="1322119"/>
            <a:ext cx="1536440" cy="307777"/>
          </a:xfrm>
          <a:prstGeom prst="rect">
            <a:avLst/>
          </a:prstGeom>
          <a:noFill/>
        </p:spPr>
        <p:txBody>
          <a:bodyPr wrap="square" rtlCol="0">
            <a:spAutoFit/>
          </a:bodyPr>
          <a:lstStyle/>
          <a:p>
            <a:r>
              <a:rPr lang="en-US" sz="1400" b="1" dirty="0">
                <a:solidFill>
                  <a:srgbClr val="FF0000"/>
                </a:solidFill>
              </a:rPr>
              <a:t>Default value: ?</a:t>
            </a:r>
          </a:p>
        </p:txBody>
      </p:sp>
    </p:spTree>
    <p:extLst>
      <p:ext uri="{BB962C8B-B14F-4D97-AF65-F5344CB8AC3E}">
        <p14:creationId xmlns:p14="http://schemas.microsoft.com/office/powerpoint/2010/main" val="195662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4" end="4"/>
                                            </p:txEl>
                                          </p:spTgt>
                                        </p:tgtEl>
                                        <p:attrNameLst>
                                          <p:attrName>style.visibility</p:attrName>
                                        </p:attrNameLst>
                                      </p:cBhvr>
                                      <p:to>
                                        <p:strVal val="visible"/>
                                      </p:to>
                                    </p:set>
                                    <p:animEffect transition="in" filter="fade">
                                      <p:cBhvr>
                                        <p:cTn id="49" dur="500"/>
                                        <p:tgtEl>
                                          <p:spTgt spid="5">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6" end="6"/>
                                            </p:txEl>
                                          </p:spTgt>
                                        </p:tgtEl>
                                        <p:attrNameLst>
                                          <p:attrName>style.visibility</p:attrName>
                                        </p:attrNameLst>
                                      </p:cBhvr>
                                      <p:to>
                                        <p:strVal val="visible"/>
                                      </p:to>
                                    </p:set>
                                    <p:animEffect transition="in" filter="fade">
                                      <p:cBhvr>
                                        <p:cTn id="54" dur="500"/>
                                        <p:tgtEl>
                                          <p:spTgt spid="5">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8" end="8"/>
                                            </p:txEl>
                                          </p:spTgt>
                                        </p:tgtEl>
                                        <p:attrNameLst>
                                          <p:attrName>style.visibility</p:attrName>
                                        </p:attrNameLst>
                                      </p:cBhvr>
                                      <p:to>
                                        <p:strVal val="visible"/>
                                      </p:to>
                                    </p:set>
                                    <p:animEffect transition="in" filter="fade">
                                      <p:cBhvr>
                                        <p:cTn id="67" dur="500"/>
                                        <p:tgtEl>
                                          <p:spTgt spid="5">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10" end="10"/>
                                            </p:txEl>
                                          </p:spTgt>
                                        </p:tgtEl>
                                        <p:attrNameLst>
                                          <p:attrName>style.visibility</p:attrName>
                                        </p:attrNameLst>
                                      </p:cBhvr>
                                      <p:to>
                                        <p:strVal val="visible"/>
                                      </p:to>
                                    </p:set>
                                    <p:animEffect transition="in" filter="fade">
                                      <p:cBhvr>
                                        <p:cTn id="72" dur="500"/>
                                        <p:tgtEl>
                                          <p:spTgt spid="5">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E34C-86D2-40B0-B27F-0402F43B4BCC}"/>
              </a:ext>
            </a:extLst>
          </p:cNvPr>
          <p:cNvSpPr>
            <a:spLocks noGrp="1"/>
          </p:cNvSpPr>
          <p:nvPr>
            <p:ph type="title"/>
          </p:nvPr>
        </p:nvSpPr>
        <p:spPr/>
        <p:txBody>
          <a:bodyPr/>
          <a:lstStyle/>
          <a:p>
            <a:r>
              <a:rPr lang="en-US" dirty="0"/>
              <a:t>Constructors (C++)</a:t>
            </a:r>
          </a:p>
        </p:txBody>
      </p:sp>
      <p:sp>
        <p:nvSpPr>
          <p:cNvPr id="4" name="Slide Number Placeholder 3">
            <a:extLst>
              <a:ext uri="{FF2B5EF4-FFF2-40B4-BE49-F238E27FC236}">
                <a16:creationId xmlns:a16="http://schemas.microsoft.com/office/drawing/2014/main" id="{1B30EFFD-F8FF-47B3-B27B-F88F936DD042}"/>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Rectangle 4">
            <a:extLst>
              <a:ext uri="{FF2B5EF4-FFF2-40B4-BE49-F238E27FC236}">
                <a16:creationId xmlns:a16="http://schemas.microsoft.com/office/drawing/2014/main" id="{C212631A-35A8-4481-A589-5E224C2277EB}"/>
              </a:ext>
            </a:extLst>
          </p:cNvPr>
          <p:cNvSpPr/>
          <p:nvPr/>
        </p:nvSpPr>
        <p:spPr>
          <a:xfrm>
            <a:off x="228600" y="765889"/>
            <a:ext cx="3886200" cy="3640484"/>
          </a:xfrm>
          <a:prstGeom prst="rect">
            <a:avLst/>
          </a:prstGeom>
          <a:solidFill>
            <a:schemeClr val="accent1">
              <a:lumMod val="20000"/>
              <a:lumOff val="80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y)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"In constructor"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x;</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198DD50-231E-495A-87D4-355F5691AF81}"/>
              </a:ext>
            </a:extLst>
          </p:cNvPr>
          <p:cNvSpPr txBox="1"/>
          <p:nvPr/>
        </p:nvSpPr>
        <p:spPr>
          <a:xfrm>
            <a:off x="3403752" y="77638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7" name="Rectangle 6">
            <a:extLst>
              <a:ext uri="{FF2B5EF4-FFF2-40B4-BE49-F238E27FC236}">
                <a16:creationId xmlns:a16="http://schemas.microsoft.com/office/drawing/2014/main" id="{A8E7AE0D-9F74-4B69-867E-665CD3789C76}"/>
              </a:ext>
            </a:extLst>
          </p:cNvPr>
          <p:cNvSpPr/>
          <p:nvPr/>
        </p:nvSpPr>
        <p:spPr>
          <a:xfrm>
            <a:off x="4315408" y="2034261"/>
            <a:ext cx="4572000" cy="2156744"/>
          </a:xfrm>
          <a:prstGeom prst="rect">
            <a:avLst/>
          </a:prstGeom>
          <a:solidFill>
            <a:schemeClr val="accent1">
              <a:lumMod val="20000"/>
              <a:lumOff val="80000"/>
            </a:schemeClr>
          </a:solidFill>
          <a:ln>
            <a:solidFill>
              <a:schemeClr val="accent1"/>
            </a:solidFill>
          </a:ln>
        </p:spPr>
        <p:txBody>
          <a:bodyPr wrap="square">
            <a:spAutoFit/>
          </a:bodyPr>
          <a:lstStyle/>
          <a:p>
            <a:pPr>
              <a:lnSpc>
                <a:spcPct val="107000"/>
              </a:lnSpc>
            </a:pPr>
            <a:r>
              <a:rPr lang="en-US" sz="14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p =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p =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(2,3);</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&lt;&lt; p-&gt;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4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E4C799AB-C975-4F32-95A6-D71E63231BD8}"/>
              </a:ext>
            </a:extLst>
          </p:cNvPr>
          <p:cNvSpPr txBox="1"/>
          <p:nvPr/>
        </p:nvSpPr>
        <p:spPr>
          <a:xfrm>
            <a:off x="8176360" y="2034261"/>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Rectangle 8">
            <a:extLst>
              <a:ext uri="{FF2B5EF4-FFF2-40B4-BE49-F238E27FC236}">
                <a16:creationId xmlns:a16="http://schemas.microsoft.com/office/drawing/2014/main" id="{7EA8BC1F-C348-41F8-8B62-C2833E49B74F}"/>
              </a:ext>
            </a:extLst>
          </p:cNvPr>
          <p:cNvSpPr/>
          <p:nvPr/>
        </p:nvSpPr>
        <p:spPr>
          <a:xfrm>
            <a:off x="4436706" y="940646"/>
            <a:ext cx="4229100" cy="1015663"/>
          </a:xfrm>
          <a:prstGeom prst="rect">
            <a:avLst/>
          </a:prstGeom>
          <a:solidFill>
            <a:srgbClr val="FF0000">
              <a:alpha val="25000"/>
            </a:srgbClr>
          </a:solidFill>
          <a:ln>
            <a:solidFill>
              <a:schemeClr val="accent1"/>
            </a:solidFill>
          </a:ln>
        </p:spPr>
        <p:txBody>
          <a:bodyPr wrap="square">
            <a:spAutoFit/>
          </a:bodyPr>
          <a:lstStyle/>
          <a:p>
            <a:r>
              <a:rPr lang="en-US" sz="1000" dirty="0">
                <a:solidFill>
                  <a:srgbClr val="000000"/>
                </a:solidFill>
                <a:latin typeface="Consolas" panose="020B0609020204030204" pitchFamily="49" charset="0"/>
              </a:rPr>
              <a:t>error: no matching function for call to 'Point::Point()'</a:t>
            </a:r>
          </a:p>
          <a:p>
            <a:r>
              <a:rPr lang="en-US" sz="1000" dirty="0">
                <a:solidFill>
                  <a:srgbClr val="000000"/>
                </a:solidFill>
                <a:latin typeface="Consolas" panose="020B0609020204030204" pitchFamily="49" charset="0"/>
              </a:rPr>
              <a:t>     Point * p = new Point();</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note: candidates are:</a:t>
            </a:r>
          </a:p>
          <a:p>
            <a:r>
              <a:rPr lang="en-US" sz="1000" dirty="0">
                <a:solidFill>
                  <a:srgbClr val="000000"/>
                </a:solidFill>
                <a:latin typeface="Consolas" panose="020B0609020204030204" pitchFamily="49" charset="0"/>
              </a:rPr>
              <a:t>note: Point::Point(int, int)</a:t>
            </a:r>
          </a:p>
          <a:p>
            <a:r>
              <a:rPr lang="fr-FR" sz="1000" dirty="0">
                <a:solidFill>
                  <a:srgbClr val="000000"/>
                </a:solidFill>
                <a:latin typeface="Consolas" panose="020B0609020204030204" pitchFamily="49" charset="0"/>
              </a:rPr>
              <a:t>     Point(int x, int y) {</a:t>
            </a:r>
            <a:endParaRPr lang="en-US" dirty="0"/>
          </a:p>
        </p:txBody>
      </p:sp>
      <p:sp>
        <p:nvSpPr>
          <p:cNvPr id="10" name="TextBox 9">
            <a:extLst>
              <a:ext uri="{FF2B5EF4-FFF2-40B4-BE49-F238E27FC236}">
                <a16:creationId xmlns:a16="http://schemas.microsoft.com/office/drawing/2014/main" id="{44AAF20E-A24F-4CFC-92A2-75F8682C87C2}"/>
              </a:ext>
            </a:extLst>
          </p:cNvPr>
          <p:cNvSpPr txBox="1"/>
          <p:nvPr/>
        </p:nvSpPr>
        <p:spPr>
          <a:xfrm>
            <a:off x="4693298" y="2824557"/>
            <a:ext cx="2136710" cy="369332"/>
          </a:xfrm>
          <a:prstGeom prst="rect">
            <a:avLst/>
          </a:prstGeom>
          <a:solidFill>
            <a:srgbClr val="F3F5D9"/>
          </a:solidFill>
          <a:ln>
            <a:solidFill>
              <a:schemeClr val="bg1">
                <a:lumMod val="50000"/>
              </a:schemeClr>
            </a:solidFill>
          </a:ln>
        </p:spPr>
        <p:txBody>
          <a:bodyPr wrap="square" rtlCol="0">
            <a:noAutofit/>
          </a:bodyPr>
          <a:lstStyle/>
          <a:p>
            <a:r>
              <a:rPr lang="en-US" dirty="0"/>
              <a:t>In constructor</a:t>
            </a:r>
          </a:p>
        </p:txBody>
      </p:sp>
      <p:pic>
        <p:nvPicPr>
          <p:cNvPr id="11" name="Picture 2" descr="Image result for console icon">
            <a:extLst>
              <a:ext uri="{FF2B5EF4-FFF2-40B4-BE49-F238E27FC236}">
                <a16:creationId xmlns:a16="http://schemas.microsoft.com/office/drawing/2014/main" id="{87CFD853-8283-43F5-BA9E-B1A9570180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2117" y="2859932"/>
            <a:ext cx="298581" cy="29858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746DE5C-9D71-429D-AFFF-E814242254E5}"/>
              </a:ext>
            </a:extLst>
          </p:cNvPr>
          <p:cNvSpPr txBox="1"/>
          <p:nvPr/>
        </p:nvSpPr>
        <p:spPr>
          <a:xfrm>
            <a:off x="4693298" y="3743378"/>
            <a:ext cx="1828800" cy="369332"/>
          </a:xfrm>
          <a:prstGeom prst="rect">
            <a:avLst/>
          </a:prstGeom>
          <a:solidFill>
            <a:srgbClr val="F3F5D9"/>
          </a:solidFill>
          <a:ln>
            <a:solidFill>
              <a:schemeClr val="bg1">
                <a:lumMod val="50000"/>
              </a:schemeClr>
            </a:solidFill>
          </a:ln>
        </p:spPr>
        <p:txBody>
          <a:bodyPr wrap="square" rtlCol="0">
            <a:noAutofit/>
          </a:bodyPr>
          <a:lstStyle/>
          <a:p>
            <a:r>
              <a:rPr lang="en-US" dirty="0"/>
              <a:t>2</a:t>
            </a:r>
          </a:p>
        </p:txBody>
      </p:sp>
      <p:pic>
        <p:nvPicPr>
          <p:cNvPr id="13" name="Picture 2" descr="Image result for console icon">
            <a:extLst>
              <a:ext uri="{FF2B5EF4-FFF2-40B4-BE49-F238E27FC236}">
                <a16:creationId xmlns:a16="http://schemas.microsoft.com/office/drawing/2014/main" id="{34D93229-A2AB-4BA2-B680-B4E370E074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6196" y="3778310"/>
            <a:ext cx="298581" cy="29858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C53ACB52-0C92-4592-A20C-52999FECE566}"/>
              </a:ext>
            </a:extLst>
          </p:cNvPr>
          <p:cNvCxnSpPr>
            <a:cxnSpLocks/>
          </p:cNvCxnSpPr>
          <p:nvPr/>
        </p:nvCxnSpPr>
        <p:spPr>
          <a:xfrm>
            <a:off x="4231432" y="2196773"/>
            <a:ext cx="2715208"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02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fade">
                                      <p:cBhvr>
                                        <p:cTn id="10" dur="500"/>
                                        <p:tgtEl>
                                          <p:spTgt spid="5">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animEffect transition="in" filter="fade">
                                      <p:cBhvr>
                                        <p:cTn id="13" dur="500"/>
                                        <p:tgtEl>
                                          <p:spTgt spid="5">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0" end="10"/>
                                            </p:txEl>
                                          </p:spTgt>
                                        </p:tgtEl>
                                        <p:attrNameLst>
                                          <p:attrName>style.visibility</p:attrName>
                                        </p:attrNameLst>
                                      </p:cBhvr>
                                      <p:to>
                                        <p:strVal val="visible"/>
                                      </p:to>
                                    </p:set>
                                    <p:animEffect transition="in" filter="fade">
                                      <p:cBhvr>
                                        <p:cTn id="16" dur="500"/>
                                        <p:tgtEl>
                                          <p:spTgt spid="5">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animEffect transition="in" filter="fade">
                                      <p:cBhvr>
                                        <p:cTn id="19" dur="500"/>
                                        <p:tgtEl>
                                          <p:spTgt spid="5">
                                            <p:txEl>
                                              <p:pRg st="11" end="1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2" end="2"/>
                                            </p:txEl>
                                          </p:spTgt>
                                        </p:tgtEl>
                                        <p:attrNameLst>
                                          <p:attrName>style.visibility</p:attrName>
                                        </p:attrNameLst>
                                      </p:cBhvr>
                                      <p:to>
                                        <p:strVal val="visible"/>
                                      </p:to>
                                    </p:set>
                                    <p:animEffect transition="in" filter="fade">
                                      <p:cBhvr>
                                        <p:cTn id="42" dur="500"/>
                                        <p:tgtEl>
                                          <p:spTgt spid="7">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6" end="6"/>
                                            </p:txEl>
                                          </p:spTgt>
                                        </p:tgtEl>
                                        <p:attrNameLst>
                                          <p:attrName>style.visibility</p:attrName>
                                        </p:attrNameLst>
                                      </p:cBhvr>
                                      <p:to>
                                        <p:strVal val="visible"/>
                                      </p:to>
                                    </p:set>
                                    <p:animEffect transition="in" filter="fade">
                                      <p:cBhvr>
                                        <p:cTn id="55" dur="500"/>
                                        <p:tgtEl>
                                          <p:spTgt spid="7">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83B3-2EA9-4267-87D1-3D334ECC814E}"/>
              </a:ext>
            </a:extLst>
          </p:cNvPr>
          <p:cNvSpPr>
            <a:spLocks noGrp="1"/>
          </p:cNvSpPr>
          <p:nvPr>
            <p:ph type="title"/>
          </p:nvPr>
        </p:nvSpPr>
        <p:spPr/>
        <p:txBody>
          <a:bodyPr/>
          <a:lstStyle/>
          <a:p>
            <a:r>
              <a:rPr lang="en-US" dirty="0"/>
              <a:t>Constructors (Java)</a:t>
            </a:r>
          </a:p>
        </p:txBody>
      </p:sp>
      <p:sp>
        <p:nvSpPr>
          <p:cNvPr id="4" name="Slide Number Placeholder 3">
            <a:extLst>
              <a:ext uri="{FF2B5EF4-FFF2-40B4-BE49-F238E27FC236}">
                <a16:creationId xmlns:a16="http://schemas.microsoft.com/office/drawing/2014/main" id="{469C0CEB-6D8E-4859-85FA-26252CC422EC}"/>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2ED6192D-7E6F-49DE-9A4E-083219CA3E86}"/>
              </a:ext>
            </a:extLst>
          </p:cNvPr>
          <p:cNvSpPr/>
          <p:nvPr/>
        </p:nvSpPr>
        <p:spPr>
          <a:xfrm>
            <a:off x="423128" y="971550"/>
            <a:ext cx="4198776" cy="3244414"/>
          </a:xfrm>
          <a:prstGeom prst="rect">
            <a:avLst/>
          </a:prstGeom>
          <a:solidFill>
            <a:schemeClr val="bg1">
              <a:lumMod val="95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nx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"In constructor"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        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nx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Box 5">
            <a:extLst>
              <a:ext uri="{FF2B5EF4-FFF2-40B4-BE49-F238E27FC236}">
                <a16:creationId xmlns:a16="http://schemas.microsoft.com/office/drawing/2014/main" id="{9BB9B809-C8F7-47B8-BDBB-75D277F32732}"/>
              </a:ext>
            </a:extLst>
          </p:cNvPr>
          <p:cNvSpPr txBox="1"/>
          <p:nvPr/>
        </p:nvSpPr>
        <p:spPr>
          <a:xfrm>
            <a:off x="2012442" y="1458967"/>
            <a:ext cx="2282890" cy="307777"/>
          </a:xfrm>
          <a:prstGeom prst="rect">
            <a:avLst/>
          </a:prstGeom>
          <a:noFill/>
        </p:spPr>
        <p:txBody>
          <a:bodyPr wrap="square" rtlCol="0">
            <a:spAutoFit/>
          </a:bodyPr>
          <a:lstStyle/>
          <a:p>
            <a:r>
              <a:rPr lang="en-US" sz="1400" b="1" dirty="0">
                <a:solidFill>
                  <a:srgbClr val="FF0000"/>
                </a:solidFill>
              </a:rPr>
              <a:t>Default value: 0 (null, false)</a:t>
            </a:r>
          </a:p>
        </p:txBody>
      </p:sp>
      <p:sp>
        <p:nvSpPr>
          <p:cNvPr id="7" name="Rectangle 6">
            <a:extLst>
              <a:ext uri="{FF2B5EF4-FFF2-40B4-BE49-F238E27FC236}">
                <a16:creationId xmlns:a16="http://schemas.microsoft.com/office/drawing/2014/main" id="{61046B5F-2913-4E3C-95BE-3411D1891899}"/>
              </a:ext>
            </a:extLst>
          </p:cNvPr>
          <p:cNvSpPr/>
          <p:nvPr/>
        </p:nvSpPr>
        <p:spPr>
          <a:xfrm>
            <a:off x="4963886" y="1461945"/>
            <a:ext cx="3810000" cy="1661417"/>
          </a:xfrm>
          <a:prstGeom prst="rect">
            <a:avLst/>
          </a:prstGeom>
          <a:solidFill>
            <a:schemeClr val="bg1">
              <a:lumMod val="95000"/>
            </a:schemeClr>
          </a:solidFill>
          <a:ln>
            <a:solidFill>
              <a:schemeClr val="accent1"/>
            </a:solidFill>
          </a:ln>
        </p:spPr>
        <p:txBody>
          <a:bodyPr wrap="square">
            <a:spAutoFit/>
          </a:bodyPr>
          <a:lstStyle/>
          <a:p>
            <a:pPr lv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Point </a:t>
            </a:r>
            <a:r>
              <a:rPr lang="en-US" sz="1600" dirty="0">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Point(5,2);</a:t>
            </a:r>
          </a:p>
          <a:p>
            <a:pPr lvl="0">
              <a:lnSpc>
                <a:spcPct val="107000"/>
              </a:lnSpc>
            </a:pP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6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p</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lvl="0">
              <a:lnSpc>
                <a:spcPct val="107000"/>
              </a:lnSpc>
            </a:pP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9F8E899E-AB17-480F-9558-DE99CB12D676}"/>
              </a:ext>
            </a:extLst>
          </p:cNvPr>
          <p:cNvSpPr txBox="1"/>
          <p:nvPr/>
        </p:nvSpPr>
        <p:spPr>
          <a:xfrm>
            <a:off x="3856427" y="971550"/>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9" name="TextBox 8">
            <a:extLst>
              <a:ext uri="{FF2B5EF4-FFF2-40B4-BE49-F238E27FC236}">
                <a16:creationId xmlns:a16="http://schemas.microsoft.com/office/drawing/2014/main" id="{98CB77AF-1348-4A83-9323-04C9E475BB4C}"/>
              </a:ext>
            </a:extLst>
          </p:cNvPr>
          <p:cNvSpPr txBox="1"/>
          <p:nvPr/>
        </p:nvSpPr>
        <p:spPr>
          <a:xfrm>
            <a:off x="8291438" y="1461945"/>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0" name="TextBox 9">
            <a:extLst>
              <a:ext uri="{FF2B5EF4-FFF2-40B4-BE49-F238E27FC236}">
                <a16:creationId xmlns:a16="http://schemas.microsoft.com/office/drawing/2014/main" id="{13CD1523-CB07-4F98-B726-EA6A572CE47C}"/>
              </a:ext>
            </a:extLst>
          </p:cNvPr>
          <p:cNvSpPr txBox="1"/>
          <p:nvPr/>
        </p:nvSpPr>
        <p:spPr>
          <a:xfrm>
            <a:off x="5075853" y="1854174"/>
            <a:ext cx="2136710" cy="369332"/>
          </a:xfrm>
          <a:prstGeom prst="rect">
            <a:avLst/>
          </a:prstGeom>
          <a:solidFill>
            <a:srgbClr val="F3F5D9"/>
          </a:solidFill>
          <a:ln>
            <a:solidFill>
              <a:schemeClr val="bg1">
                <a:lumMod val="50000"/>
              </a:schemeClr>
            </a:solidFill>
          </a:ln>
        </p:spPr>
        <p:txBody>
          <a:bodyPr wrap="square" rtlCol="0">
            <a:noAutofit/>
          </a:bodyPr>
          <a:lstStyle/>
          <a:p>
            <a:r>
              <a:rPr lang="en-US" dirty="0"/>
              <a:t>In constructor</a:t>
            </a:r>
          </a:p>
        </p:txBody>
      </p:sp>
      <p:pic>
        <p:nvPicPr>
          <p:cNvPr id="11" name="Picture 2" descr="Image result for console icon">
            <a:extLst>
              <a:ext uri="{FF2B5EF4-FFF2-40B4-BE49-F238E27FC236}">
                <a16:creationId xmlns:a16="http://schemas.microsoft.com/office/drawing/2014/main" id="{0FDF879D-E8DD-4F86-9D45-60B6F75404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4672" y="1889549"/>
            <a:ext cx="298581" cy="29858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883E772-C45E-47B7-95AA-945C010C3CA9}"/>
              </a:ext>
            </a:extLst>
          </p:cNvPr>
          <p:cNvSpPr txBox="1"/>
          <p:nvPr/>
        </p:nvSpPr>
        <p:spPr>
          <a:xfrm>
            <a:off x="5083629" y="2700877"/>
            <a:ext cx="1828800" cy="369332"/>
          </a:xfrm>
          <a:prstGeom prst="rect">
            <a:avLst/>
          </a:prstGeom>
          <a:solidFill>
            <a:srgbClr val="F3F5D9"/>
          </a:solidFill>
          <a:ln>
            <a:solidFill>
              <a:schemeClr val="bg1">
                <a:lumMod val="50000"/>
              </a:schemeClr>
            </a:solidFill>
          </a:ln>
        </p:spPr>
        <p:txBody>
          <a:bodyPr wrap="square" rtlCol="0">
            <a:noAutofit/>
          </a:bodyPr>
          <a:lstStyle/>
          <a:p>
            <a:r>
              <a:rPr lang="en-US" dirty="0"/>
              <a:t>5</a:t>
            </a:r>
          </a:p>
        </p:txBody>
      </p:sp>
      <p:pic>
        <p:nvPicPr>
          <p:cNvPr id="13" name="Picture 2" descr="Image result for console icon">
            <a:extLst>
              <a:ext uri="{FF2B5EF4-FFF2-40B4-BE49-F238E27FC236}">
                <a16:creationId xmlns:a16="http://schemas.microsoft.com/office/drawing/2014/main" id="{8AA4691D-7BD3-4590-8DD2-342C278DCF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6527" y="2735809"/>
            <a:ext cx="298581" cy="29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22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9" end="9"/>
                                            </p:txEl>
                                          </p:spTgt>
                                        </p:tgtEl>
                                        <p:attrNameLst>
                                          <p:attrName>style.visibility</p:attrName>
                                        </p:attrNameLst>
                                      </p:cBhvr>
                                      <p:to>
                                        <p:strVal val="visible"/>
                                      </p:to>
                                    </p:set>
                                    <p:animEffect transition="in" filter="fade">
                                      <p:cBhvr>
                                        <p:cTn id="18" dur="500"/>
                                        <p:tgtEl>
                                          <p:spTgt spid="5">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500"/>
                                        <p:tgtEl>
                                          <p:spTgt spid="5">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500"/>
                                        <p:tgtEl>
                                          <p:spTgt spid="7">
                                            <p:txEl>
                                              <p:pRg st="0" end="0"/>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3" end="3"/>
                                            </p:txEl>
                                          </p:spTgt>
                                        </p:tgtEl>
                                        <p:attrNameLst>
                                          <p:attrName>style.visibility</p:attrName>
                                        </p:attrNameLst>
                                      </p:cBhvr>
                                      <p:to>
                                        <p:strVal val="visible"/>
                                      </p:to>
                                    </p:set>
                                    <p:animEffect transition="in" filter="fade">
                                      <p:cBhvr>
                                        <p:cTn id="45" dur="500"/>
                                        <p:tgtEl>
                                          <p:spTgt spid="7">
                                            <p:txEl>
                                              <p:pRg st="3" end="3"/>
                                            </p:txEl>
                                          </p:spTgt>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61AA-F3B3-468F-8E33-A484B4C7133D}"/>
              </a:ext>
            </a:extLst>
          </p:cNvPr>
          <p:cNvSpPr>
            <a:spLocks noGrp="1"/>
          </p:cNvSpPr>
          <p:nvPr>
            <p:ph type="title"/>
          </p:nvPr>
        </p:nvSpPr>
        <p:spPr/>
        <p:txBody>
          <a:bodyPr/>
          <a:lstStyle/>
          <a:p>
            <a:r>
              <a:rPr lang="en-US" dirty="0"/>
              <a:t>Constructors (Python)</a:t>
            </a:r>
          </a:p>
        </p:txBody>
      </p:sp>
      <p:sp>
        <p:nvSpPr>
          <p:cNvPr id="4" name="Slide Number Placeholder 3">
            <a:extLst>
              <a:ext uri="{FF2B5EF4-FFF2-40B4-BE49-F238E27FC236}">
                <a16:creationId xmlns:a16="http://schemas.microsoft.com/office/drawing/2014/main" id="{E3653CA0-21F9-4B4A-8B34-D102721B1D66}"/>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A7F11537-B2DD-455B-855E-0BC4DCC5518B}"/>
              </a:ext>
            </a:extLst>
          </p:cNvPr>
          <p:cNvSpPr/>
          <p:nvPr/>
        </p:nvSpPr>
        <p:spPr>
          <a:xfrm>
            <a:off x="457200" y="1020839"/>
            <a:ext cx="3657600" cy="3241913"/>
          </a:xfrm>
          <a:prstGeom prst="rect">
            <a:avLst/>
          </a:prstGeom>
          <a:solidFill>
            <a:schemeClr val="accent3">
              <a:lumMod val="20000"/>
              <a:lumOff val="80000"/>
            </a:schemeClr>
          </a:solidFill>
          <a:ln>
            <a:solidFill>
              <a:schemeClr val="accent1"/>
            </a:solidFill>
          </a:ln>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,x,y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'In constructor'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._x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._y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._x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80FB2144-9223-46DE-B90D-1CB764D738FB}"/>
              </a:ext>
            </a:extLst>
          </p:cNvPr>
          <p:cNvSpPr/>
          <p:nvPr/>
        </p:nvSpPr>
        <p:spPr>
          <a:xfrm>
            <a:off x="5178287" y="1591736"/>
            <a:ext cx="2971798" cy="2130070"/>
          </a:xfrm>
          <a:prstGeom prst="rect">
            <a:avLst/>
          </a:prstGeom>
          <a:solidFill>
            <a:schemeClr val="accent3">
              <a:lumMod val="20000"/>
              <a:lumOff val="80000"/>
            </a:schemeClr>
          </a:solidFill>
          <a:ln>
            <a:solidFill>
              <a:schemeClr val="accent1"/>
            </a:solidFill>
          </a:ln>
        </p:spPr>
        <p:txBody>
          <a:bodyPr wrap="square">
            <a:spAutoFit/>
          </a:bodyPr>
          <a:lstStyle/>
          <a:p>
            <a:pPr lv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p = Point(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7</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9</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lvl="0">
              <a:lnSpc>
                <a:spcPct val="107000"/>
              </a:lnSpc>
            </a:pP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lvl="0">
              <a:lnSpc>
                <a:spcPct val="107000"/>
              </a:lnSpc>
            </a:pP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p.get_x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lvl="0">
              <a:lnSpc>
                <a:spcPct val="107000"/>
              </a:lnSpc>
              <a:spcAft>
                <a:spcPts val="800"/>
              </a:spcAft>
            </a:pPr>
            <a:endPar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lvl="0">
              <a:lnSpc>
                <a:spcPct val="107000"/>
              </a:lnSpc>
              <a:spcAft>
                <a:spcPts val="800"/>
              </a:spcAft>
            </a:pP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3017E960-EEE8-4451-BD86-B2E100A070D1}"/>
              </a:ext>
            </a:extLst>
          </p:cNvPr>
          <p:cNvSpPr txBox="1"/>
          <p:nvPr/>
        </p:nvSpPr>
        <p:spPr>
          <a:xfrm>
            <a:off x="3182267" y="1020839"/>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8" name="TextBox 7">
            <a:extLst>
              <a:ext uri="{FF2B5EF4-FFF2-40B4-BE49-F238E27FC236}">
                <a16:creationId xmlns:a16="http://schemas.microsoft.com/office/drawing/2014/main" id="{324F8652-9F4E-47FD-8B2C-E3FC93844158}"/>
              </a:ext>
            </a:extLst>
          </p:cNvPr>
          <p:cNvSpPr txBox="1"/>
          <p:nvPr/>
        </p:nvSpPr>
        <p:spPr>
          <a:xfrm>
            <a:off x="7217552" y="1585690"/>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9" name="TextBox 8">
            <a:extLst>
              <a:ext uri="{FF2B5EF4-FFF2-40B4-BE49-F238E27FC236}">
                <a16:creationId xmlns:a16="http://schemas.microsoft.com/office/drawing/2014/main" id="{CFF63815-85BD-47FA-917D-C764D85EDD96}"/>
              </a:ext>
            </a:extLst>
          </p:cNvPr>
          <p:cNvSpPr txBox="1"/>
          <p:nvPr/>
        </p:nvSpPr>
        <p:spPr>
          <a:xfrm>
            <a:off x="5307697" y="1988045"/>
            <a:ext cx="2136710" cy="369332"/>
          </a:xfrm>
          <a:prstGeom prst="rect">
            <a:avLst/>
          </a:prstGeom>
          <a:solidFill>
            <a:srgbClr val="F3F5D9"/>
          </a:solidFill>
          <a:ln>
            <a:solidFill>
              <a:schemeClr val="bg1">
                <a:lumMod val="50000"/>
              </a:schemeClr>
            </a:solidFill>
          </a:ln>
        </p:spPr>
        <p:txBody>
          <a:bodyPr wrap="square" rtlCol="0">
            <a:noAutofit/>
          </a:bodyPr>
          <a:lstStyle/>
          <a:p>
            <a:r>
              <a:rPr lang="en-US" dirty="0"/>
              <a:t>In constructor</a:t>
            </a:r>
          </a:p>
        </p:txBody>
      </p:sp>
      <p:pic>
        <p:nvPicPr>
          <p:cNvPr id="10" name="Picture 2" descr="Image result for console icon">
            <a:extLst>
              <a:ext uri="{FF2B5EF4-FFF2-40B4-BE49-F238E27FC236}">
                <a16:creationId xmlns:a16="http://schemas.microsoft.com/office/drawing/2014/main" id="{31E9D4B3-667F-4B94-9D82-F79720E639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6516" y="2023420"/>
            <a:ext cx="298581" cy="2985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C2E4862-2654-4D80-A725-73BC52450133}"/>
              </a:ext>
            </a:extLst>
          </p:cNvPr>
          <p:cNvSpPr txBox="1"/>
          <p:nvPr/>
        </p:nvSpPr>
        <p:spPr>
          <a:xfrm>
            <a:off x="5307697" y="3055780"/>
            <a:ext cx="1828800" cy="369332"/>
          </a:xfrm>
          <a:prstGeom prst="rect">
            <a:avLst/>
          </a:prstGeom>
          <a:solidFill>
            <a:srgbClr val="F3F5D9"/>
          </a:solidFill>
          <a:ln>
            <a:solidFill>
              <a:schemeClr val="bg1">
                <a:lumMod val="50000"/>
              </a:schemeClr>
            </a:solidFill>
          </a:ln>
        </p:spPr>
        <p:txBody>
          <a:bodyPr wrap="square" rtlCol="0">
            <a:noAutofit/>
          </a:bodyPr>
          <a:lstStyle/>
          <a:p>
            <a:r>
              <a:rPr lang="en-US" dirty="0"/>
              <a:t>7</a:t>
            </a:r>
          </a:p>
        </p:txBody>
      </p:sp>
      <p:pic>
        <p:nvPicPr>
          <p:cNvPr id="12" name="Picture 2" descr="Image result for console icon">
            <a:extLst>
              <a:ext uri="{FF2B5EF4-FFF2-40B4-BE49-F238E27FC236}">
                <a16:creationId xmlns:a16="http://schemas.microsoft.com/office/drawing/2014/main" id="{D79DD466-9766-446C-9EA4-242CDB7140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0595" y="3090712"/>
            <a:ext cx="298581" cy="2985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1C1762-D43D-4A41-9A6F-DCCCD16B7781}"/>
              </a:ext>
            </a:extLst>
          </p:cNvPr>
          <p:cNvSpPr txBox="1"/>
          <p:nvPr/>
        </p:nvSpPr>
        <p:spPr>
          <a:xfrm>
            <a:off x="914402" y="1430109"/>
            <a:ext cx="2282890" cy="307777"/>
          </a:xfrm>
          <a:prstGeom prst="rect">
            <a:avLst/>
          </a:prstGeom>
          <a:noFill/>
        </p:spPr>
        <p:txBody>
          <a:bodyPr wrap="square" rtlCol="0">
            <a:spAutoFit/>
          </a:bodyPr>
          <a:lstStyle/>
          <a:p>
            <a:r>
              <a:rPr lang="en-US" sz="1400" b="1" dirty="0">
                <a:solidFill>
                  <a:srgbClr val="FF0000"/>
                </a:solidFill>
              </a:rPr>
              <a:t>Default value: undefined</a:t>
            </a:r>
          </a:p>
        </p:txBody>
      </p:sp>
    </p:spTree>
    <p:extLst>
      <p:ext uri="{BB962C8B-B14F-4D97-AF65-F5344CB8AC3E}">
        <p14:creationId xmlns:p14="http://schemas.microsoft.com/office/powerpoint/2010/main" val="237099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animEffect transition="in" filter="fade">
                                      <p:cBhvr>
                                        <p:cTn id="41" dur="500"/>
                                        <p:tgtEl>
                                          <p:spTgt spid="6">
                                            <p:txEl>
                                              <p:pRg st="4" end="4"/>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hand holding a baby&#10;&#10;Description automatically generated">
            <a:extLst>
              <a:ext uri="{FF2B5EF4-FFF2-40B4-BE49-F238E27FC236}">
                <a16:creationId xmlns:a16="http://schemas.microsoft.com/office/drawing/2014/main" id="{53A65D9B-F468-4D8B-811E-858A9EB3C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609" y="2359631"/>
            <a:ext cx="4876800" cy="2609088"/>
          </a:xfrm>
          <a:prstGeom prst="rect">
            <a:avLst/>
          </a:prstGeom>
        </p:spPr>
      </p:pic>
      <p:sp>
        <p:nvSpPr>
          <p:cNvPr id="2" name="Title 1">
            <a:extLst>
              <a:ext uri="{FF2B5EF4-FFF2-40B4-BE49-F238E27FC236}">
                <a16:creationId xmlns:a16="http://schemas.microsoft.com/office/drawing/2014/main" id="{C7D70515-2999-43D3-A6B5-A58448592AAB}"/>
              </a:ext>
            </a:extLst>
          </p:cNvPr>
          <p:cNvSpPr>
            <a:spLocks noGrp="1"/>
          </p:cNvSpPr>
          <p:nvPr>
            <p:ph type="title"/>
          </p:nvPr>
        </p:nvSpPr>
        <p:spPr>
          <a:xfrm>
            <a:off x="3429000" y="57151"/>
            <a:ext cx="5638800" cy="609600"/>
          </a:xfrm>
        </p:spPr>
        <p:txBody>
          <a:bodyPr/>
          <a:lstStyle/>
          <a:p>
            <a:r>
              <a:rPr lang="en-US" dirty="0"/>
              <a:t>Multiple Constructors</a:t>
            </a:r>
          </a:p>
        </p:txBody>
      </p:sp>
      <p:sp>
        <p:nvSpPr>
          <p:cNvPr id="4" name="Slide Number Placeholder 3">
            <a:extLst>
              <a:ext uri="{FF2B5EF4-FFF2-40B4-BE49-F238E27FC236}">
                <a16:creationId xmlns:a16="http://schemas.microsoft.com/office/drawing/2014/main" id="{FEDB778A-24F5-4D0E-9DDF-FC3B3DBB0974}"/>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5" name="Rectangle 4">
            <a:extLst>
              <a:ext uri="{FF2B5EF4-FFF2-40B4-BE49-F238E27FC236}">
                <a16:creationId xmlns:a16="http://schemas.microsoft.com/office/drawing/2014/main" id="{E15B7952-0BED-4D8F-B34D-BC2FEE2D9972}"/>
              </a:ext>
            </a:extLst>
          </p:cNvPr>
          <p:cNvSpPr/>
          <p:nvPr/>
        </p:nvSpPr>
        <p:spPr>
          <a:xfrm>
            <a:off x="228600" y="279826"/>
            <a:ext cx="3200400" cy="4628575"/>
          </a:xfrm>
          <a:prstGeom prst="rect">
            <a:avLst/>
          </a:prstGeom>
          <a:solidFill>
            <a:schemeClr val="bg1">
              <a:lumMod val="95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        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        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val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val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val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        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val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        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val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45B871E4-DC6C-4E44-87FF-A430BDA10A93}"/>
              </a:ext>
            </a:extLst>
          </p:cNvPr>
          <p:cNvSpPr/>
          <p:nvPr/>
        </p:nvSpPr>
        <p:spPr>
          <a:xfrm>
            <a:off x="4000500" y="1188036"/>
            <a:ext cx="2514600" cy="1253548"/>
          </a:xfrm>
          <a:prstGeom prst="rect">
            <a:avLst/>
          </a:prstGeom>
          <a:solidFill>
            <a:schemeClr val="bg1">
              <a:lumMod val="95000"/>
            </a:schemeClr>
          </a:solidFill>
          <a:ln>
            <a:solidFill>
              <a:schemeClr val="accent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Point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Point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Point(5);</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Point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z</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Point(8,9);</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7B003E2B-E7DC-459A-A08A-0EB6D6498436}"/>
              </a:ext>
            </a:extLst>
          </p:cNvPr>
          <p:cNvSpPr txBox="1"/>
          <p:nvPr/>
        </p:nvSpPr>
        <p:spPr>
          <a:xfrm>
            <a:off x="6032652" y="1188036"/>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8" name="TextBox 7">
            <a:extLst>
              <a:ext uri="{FF2B5EF4-FFF2-40B4-BE49-F238E27FC236}">
                <a16:creationId xmlns:a16="http://schemas.microsoft.com/office/drawing/2014/main" id="{CF3C38A5-1D81-487D-97F9-22314C6EA631}"/>
              </a:ext>
            </a:extLst>
          </p:cNvPr>
          <p:cNvSpPr txBox="1"/>
          <p:nvPr/>
        </p:nvSpPr>
        <p:spPr>
          <a:xfrm>
            <a:off x="2946552" y="279826"/>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cxnSp>
        <p:nvCxnSpPr>
          <p:cNvPr id="10" name="Straight Arrow Connector 9">
            <a:extLst>
              <a:ext uri="{FF2B5EF4-FFF2-40B4-BE49-F238E27FC236}">
                <a16:creationId xmlns:a16="http://schemas.microsoft.com/office/drawing/2014/main" id="{C4EDCC43-77DD-425F-935E-7948B503E200}"/>
              </a:ext>
            </a:extLst>
          </p:cNvPr>
          <p:cNvCxnSpPr>
            <a:cxnSpLocks/>
          </p:cNvCxnSpPr>
          <p:nvPr/>
        </p:nvCxnSpPr>
        <p:spPr>
          <a:xfrm>
            <a:off x="894522" y="1786559"/>
            <a:ext cx="665922"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0323794-EC4C-4FC1-8182-9F658E6AFF18}"/>
              </a:ext>
            </a:extLst>
          </p:cNvPr>
          <p:cNvCxnSpPr>
            <a:cxnSpLocks/>
          </p:cNvCxnSpPr>
          <p:nvPr/>
        </p:nvCxnSpPr>
        <p:spPr>
          <a:xfrm>
            <a:off x="897835" y="1998594"/>
            <a:ext cx="665922"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360B31-DBB7-45D6-8192-3E9ADBAAE1D3}"/>
              </a:ext>
            </a:extLst>
          </p:cNvPr>
          <p:cNvCxnSpPr>
            <a:cxnSpLocks/>
          </p:cNvCxnSpPr>
          <p:nvPr/>
        </p:nvCxnSpPr>
        <p:spPr>
          <a:xfrm>
            <a:off x="957470" y="2992507"/>
            <a:ext cx="665922"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78D8F7F-463B-4E4B-9348-E186387DB8D3}"/>
              </a:ext>
            </a:extLst>
          </p:cNvPr>
          <p:cNvCxnSpPr>
            <a:cxnSpLocks/>
          </p:cNvCxnSpPr>
          <p:nvPr/>
        </p:nvCxnSpPr>
        <p:spPr>
          <a:xfrm>
            <a:off x="957470" y="3171411"/>
            <a:ext cx="665922"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10C9AF-61E8-4921-88D5-71ABD8101E1F}"/>
              </a:ext>
            </a:extLst>
          </p:cNvPr>
          <p:cNvCxnSpPr>
            <a:cxnSpLocks/>
          </p:cNvCxnSpPr>
          <p:nvPr/>
        </p:nvCxnSpPr>
        <p:spPr>
          <a:xfrm>
            <a:off x="2280630" y="2800350"/>
            <a:ext cx="665922"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A79057-D806-414A-BBB1-818BE0FBB932}"/>
              </a:ext>
            </a:extLst>
          </p:cNvPr>
          <p:cNvCxnSpPr>
            <a:cxnSpLocks/>
          </p:cNvCxnSpPr>
          <p:nvPr/>
        </p:nvCxnSpPr>
        <p:spPr>
          <a:xfrm flipH="1">
            <a:off x="1550504" y="2800350"/>
            <a:ext cx="1396048" cy="82743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24222E-6E53-4908-B2DB-40206078B1A0}"/>
              </a:ext>
            </a:extLst>
          </p:cNvPr>
          <p:cNvCxnSpPr>
            <a:cxnSpLocks/>
          </p:cNvCxnSpPr>
          <p:nvPr/>
        </p:nvCxnSpPr>
        <p:spPr>
          <a:xfrm>
            <a:off x="1768138" y="1622149"/>
            <a:ext cx="665922"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5FC6A70-7965-4704-A666-10F74C334C37}"/>
              </a:ext>
            </a:extLst>
          </p:cNvPr>
          <p:cNvCxnSpPr>
            <a:cxnSpLocks/>
          </p:cNvCxnSpPr>
          <p:nvPr/>
        </p:nvCxnSpPr>
        <p:spPr>
          <a:xfrm flipH="1">
            <a:off x="1534968" y="1622148"/>
            <a:ext cx="899092" cy="86719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97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7" end="17"/>
                                            </p:txEl>
                                          </p:spTgt>
                                        </p:tgtEl>
                                        <p:attrNameLst>
                                          <p:attrName>style.visibility</p:attrName>
                                        </p:attrNameLst>
                                      </p:cBhvr>
                                      <p:to>
                                        <p:strVal val="visible"/>
                                      </p:to>
                                    </p:set>
                                    <p:animEffect transition="in" filter="fade">
                                      <p:cBhvr>
                                        <p:cTn id="7" dur="500"/>
                                        <p:tgtEl>
                                          <p:spTgt spid="5">
                                            <p:txEl>
                                              <p:pRg st="17" end="1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8" end="18"/>
                                            </p:txEl>
                                          </p:spTgt>
                                        </p:tgtEl>
                                        <p:attrNameLst>
                                          <p:attrName>style.visibility</p:attrName>
                                        </p:attrNameLst>
                                      </p:cBhvr>
                                      <p:to>
                                        <p:strVal val="visible"/>
                                      </p:to>
                                    </p:set>
                                    <p:animEffect transition="in" filter="fade">
                                      <p:cBhvr>
                                        <p:cTn id="10" dur="500"/>
                                        <p:tgtEl>
                                          <p:spTgt spid="5">
                                            <p:txEl>
                                              <p:pRg st="18" end="1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9" end="19"/>
                                            </p:txEl>
                                          </p:spTgt>
                                        </p:tgtEl>
                                        <p:attrNameLst>
                                          <p:attrName>style.visibility</p:attrName>
                                        </p:attrNameLst>
                                      </p:cBhvr>
                                      <p:to>
                                        <p:strVal val="visible"/>
                                      </p:to>
                                    </p:set>
                                    <p:animEffect transition="in" filter="fade">
                                      <p:cBhvr>
                                        <p:cTn id="13" dur="500"/>
                                        <p:tgtEl>
                                          <p:spTgt spid="5">
                                            <p:txEl>
                                              <p:pRg st="19" end="1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20" end="20"/>
                                            </p:txEl>
                                          </p:spTgt>
                                        </p:tgtEl>
                                        <p:attrNameLst>
                                          <p:attrName>style.visibility</p:attrName>
                                        </p:attrNameLst>
                                      </p:cBhvr>
                                      <p:to>
                                        <p:strVal val="visible"/>
                                      </p:to>
                                    </p:set>
                                    <p:animEffect transition="in" filter="fade">
                                      <p:cBhvr>
                                        <p:cTn id="16" dur="500"/>
                                        <p:tgtEl>
                                          <p:spTgt spid="5">
                                            <p:txEl>
                                              <p:pRg st="20" end="2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Effect transition="in" filter="fade">
                                      <p:cBhvr>
                                        <p:cTn id="21" dur="500"/>
                                        <p:tgtEl>
                                          <p:spTgt spid="5">
                                            <p:txEl>
                                              <p:pRg st="11" end="1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5" end="15"/>
                                            </p:txEl>
                                          </p:spTgt>
                                        </p:tgtEl>
                                        <p:attrNameLst>
                                          <p:attrName>style.visibility</p:attrName>
                                        </p:attrNameLst>
                                      </p:cBhvr>
                                      <p:to>
                                        <p:strVal val="visible"/>
                                      </p:to>
                                    </p:set>
                                    <p:animEffect transition="in" filter="fade">
                                      <p:cBhvr>
                                        <p:cTn id="24" dur="500"/>
                                        <p:tgtEl>
                                          <p:spTgt spid="5">
                                            <p:txEl>
                                              <p:pRg st="15" end="1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animEffect transition="in" filter="fade">
                                      <p:cBhvr>
                                        <p:cTn id="27" dur="500"/>
                                        <p:tgtEl>
                                          <p:spTgt spid="5">
                                            <p:txEl>
                                              <p:pRg st="13" end="1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4" end="14"/>
                                            </p:txEl>
                                          </p:spTgt>
                                        </p:tgtEl>
                                        <p:attrNameLst>
                                          <p:attrName>style.visibility</p:attrName>
                                        </p:attrNameLst>
                                      </p:cBhvr>
                                      <p:to>
                                        <p:strVal val="visible"/>
                                      </p:to>
                                    </p:set>
                                    <p:animEffect transition="in" filter="fade">
                                      <p:cBhvr>
                                        <p:cTn id="30" dur="500"/>
                                        <p:tgtEl>
                                          <p:spTgt spid="5">
                                            <p:txEl>
                                              <p:pRg st="14" end="1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animEffect transition="in" filter="fade">
                                      <p:cBhvr>
                                        <p:cTn id="43" dur="500"/>
                                        <p:tgtEl>
                                          <p:spTgt spid="5">
                                            <p:txEl>
                                              <p:pRg st="12" end="1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righ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animEffect transition="in" filter="fade">
                                      <p:cBhvr>
                                        <p:cTn id="57" dur="500"/>
                                        <p:tgtEl>
                                          <p:spTgt spid="5">
                                            <p:txEl>
                                              <p:pRg st="5" end="5"/>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xEl>
                                              <p:pRg st="9" end="9"/>
                                            </p:txEl>
                                          </p:spTgt>
                                        </p:tgtEl>
                                        <p:attrNameLst>
                                          <p:attrName>style.visibility</p:attrName>
                                        </p:attrNameLst>
                                      </p:cBhvr>
                                      <p:to>
                                        <p:strVal val="visible"/>
                                      </p:to>
                                    </p:set>
                                    <p:animEffect transition="in" filter="fade">
                                      <p:cBhvr>
                                        <p:cTn id="60" dur="500"/>
                                        <p:tgtEl>
                                          <p:spTgt spid="5">
                                            <p:txEl>
                                              <p:pRg st="9" end="9"/>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5">
                                            <p:txEl>
                                              <p:pRg st="7" end="7"/>
                                            </p:txEl>
                                          </p:spTgt>
                                        </p:tgtEl>
                                        <p:attrNameLst>
                                          <p:attrName>style.visibility</p:attrName>
                                        </p:attrNameLst>
                                      </p:cBhvr>
                                      <p:to>
                                        <p:strVal val="visible"/>
                                      </p:to>
                                    </p:set>
                                    <p:animEffect transition="in" filter="fade">
                                      <p:cBhvr>
                                        <p:cTn id="63" dur="500"/>
                                        <p:tgtEl>
                                          <p:spTgt spid="5">
                                            <p:txEl>
                                              <p:pRg st="7" end="7"/>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5">
                                            <p:txEl>
                                              <p:pRg st="8" end="8"/>
                                            </p:txEl>
                                          </p:spTgt>
                                        </p:tgtEl>
                                        <p:attrNameLst>
                                          <p:attrName>style.visibility</p:attrName>
                                        </p:attrNameLst>
                                      </p:cBhvr>
                                      <p:to>
                                        <p:strVal val="visible"/>
                                      </p:to>
                                    </p:set>
                                    <p:animEffect transition="in" filter="fade">
                                      <p:cBhvr>
                                        <p:cTn id="66" dur="500"/>
                                        <p:tgtEl>
                                          <p:spTgt spid="5">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par>
                                <p:cTn id="72" presetID="22" presetClass="entr" presetSubtype="8" fill="hold"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left)">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
                                            <p:txEl>
                                              <p:pRg st="6" end="6"/>
                                            </p:txEl>
                                          </p:spTgt>
                                        </p:tgtEl>
                                        <p:attrNameLst>
                                          <p:attrName>style.visibility</p:attrName>
                                        </p:attrNameLst>
                                      </p:cBhvr>
                                      <p:to>
                                        <p:strVal val="visible"/>
                                      </p:to>
                                    </p:set>
                                    <p:animEffect transition="in" filter="fade">
                                      <p:cBhvr>
                                        <p:cTn id="79" dur="500"/>
                                        <p:tgtEl>
                                          <p:spTgt spid="5">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par>
                          <p:cTn id="85" fill="hold">
                            <p:stCondLst>
                              <p:cond delay="500"/>
                            </p:stCondLst>
                            <p:childTnLst>
                              <p:par>
                                <p:cTn id="86" presetID="22" presetClass="entr" presetSubtype="1" fill="hold"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up)">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
                                            <p:txEl>
                                              <p:pRg st="0" end="0"/>
                                            </p:txEl>
                                          </p:spTgt>
                                        </p:tgtEl>
                                        <p:attrNameLst>
                                          <p:attrName>style.visibility</p:attrName>
                                        </p:attrNameLst>
                                      </p:cBhvr>
                                      <p:to>
                                        <p:strVal val="visible"/>
                                      </p:to>
                                    </p:set>
                                    <p:animEffect transition="in" filter="fade">
                                      <p:cBhvr>
                                        <p:cTn id="93" dur="500"/>
                                        <p:tgtEl>
                                          <p:spTgt spid="6">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6">
                                            <p:txEl>
                                              <p:pRg st="2" end="2"/>
                                            </p:txEl>
                                          </p:spTgt>
                                        </p:tgtEl>
                                        <p:attrNameLst>
                                          <p:attrName>style.visibility</p:attrName>
                                        </p:attrNameLst>
                                      </p:cBhvr>
                                      <p:to>
                                        <p:strVal val="visible"/>
                                      </p:to>
                                    </p:set>
                                    <p:animEffect transition="in" filter="fade">
                                      <p:cBhvr>
                                        <p:cTn id="98" dur="500"/>
                                        <p:tgtEl>
                                          <p:spTgt spid="6">
                                            <p:txEl>
                                              <p:pRg st="2" end="2"/>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
                                            <p:txEl>
                                              <p:pRg st="4" end="4"/>
                                            </p:txEl>
                                          </p:spTgt>
                                        </p:tgtEl>
                                        <p:attrNameLst>
                                          <p:attrName>style.visibility</p:attrName>
                                        </p:attrNameLst>
                                      </p:cBhvr>
                                      <p:to>
                                        <p:strVal val="visible"/>
                                      </p:to>
                                    </p:set>
                                    <p:animEffect transition="in" filter="fade">
                                      <p:cBhvr>
                                        <p:cTn id="10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0515-2999-43D3-A6B5-A58448592AAB}"/>
              </a:ext>
            </a:extLst>
          </p:cNvPr>
          <p:cNvSpPr>
            <a:spLocks noGrp="1"/>
          </p:cNvSpPr>
          <p:nvPr>
            <p:ph type="title"/>
          </p:nvPr>
        </p:nvSpPr>
        <p:spPr>
          <a:xfrm>
            <a:off x="0" y="57151"/>
            <a:ext cx="9067800" cy="609600"/>
          </a:xfrm>
        </p:spPr>
        <p:txBody>
          <a:bodyPr/>
          <a:lstStyle/>
          <a:p>
            <a:r>
              <a:rPr lang="en-US" dirty="0"/>
              <a:t>Multiple Constructors</a:t>
            </a:r>
          </a:p>
        </p:txBody>
      </p:sp>
      <p:sp>
        <p:nvSpPr>
          <p:cNvPr id="4" name="Slide Number Placeholder 3">
            <a:extLst>
              <a:ext uri="{FF2B5EF4-FFF2-40B4-BE49-F238E27FC236}">
                <a16:creationId xmlns:a16="http://schemas.microsoft.com/office/drawing/2014/main" id="{FEDB778A-24F5-4D0E-9DDF-FC3B3DBB0974}"/>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E15B7952-0BED-4D8F-B34D-BC2FEE2D9972}"/>
              </a:ext>
            </a:extLst>
          </p:cNvPr>
          <p:cNvSpPr/>
          <p:nvPr/>
        </p:nvSpPr>
        <p:spPr>
          <a:xfrm>
            <a:off x="914400" y="867248"/>
            <a:ext cx="3200400" cy="3838102"/>
          </a:xfrm>
          <a:prstGeom prst="rect">
            <a:avLst/>
          </a:prstGeom>
          <a:solidFill>
            <a:schemeClr val="bg1">
              <a:lumMod val="95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val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val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val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F3C38A5-1D81-487D-97F9-22314C6EA631}"/>
              </a:ext>
            </a:extLst>
          </p:cNvPr>
          <p:cNvSpPr txBox="1"/>
          <p:nvPr/>
        </p:nvSpPr>
        <p:spPr>
          <a:xfrm>
            <a:off x="3632352" y="867248"/>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9" name="Rectangle 8">
            <a:extLst>
              <a:ext uri="{FF2B5EF4-FFF2-40B4-BE49-F238E27FC236}">
                <a16:creationId xmlns:a16="http://schemas.microsoft.com/office/drawing/2014/main" id="{9DAE040D-5270-4F6A-8BAA-68CA9090B4E1}"/>
              </a:ext>
            </a:extLst>
          </p:cNvPr>
          <p:cNvSpPr/>
          <p:nvPr/>
        </p:nvSpPr>
        <p:spPr>
          <a:xfrm>
            <a:off x="4572000" y="867248"/>
            <a:ext cx="3657600" cy="3838102"/>
          </a:xfrm>
          <a:prstGeom prst="rect">
            <a:avLst/>
          </a:prstGeom>
          <a:solidFill>
            <a:schemeClr val="accent1">
              <a:lumMod val="20000"/>
              <a:lumOff val="80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Point(0)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Point(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y)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x;</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3CC0F66-3168-4AC9-A71C-6ADDD3D765EB}"/>
              </a:ext>
            </a:extLst>
          </p:cNvPr>
          <p:cNvSpPr txBox="1"/>
          <p:nvPr/>
        </p:nvSpPr>
        <p:spPr>
          <a:xfrm>
            <a:off x="7518552" y="867248"/>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Tree>
    <p:extLst>
      <p:ext uri="{BB962C8B-B14F-4D97-AF65-F5344CB8AC3E}">
        <p14:creationId xmlns:p14="http://schemas.microsoft.com/office/powerpoint/2010/main" val="93715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3" end="13"/>
                                            </p:txEl>
                                          </p:spTgt>
                                        </p:tgtEl>
                                        <p:attrNameLst>
                                          <p:attrName>style.visibility</p:attrName>
                                        </p:attrNameLst>
                                      </p:cBhvr>
                                      <p:to>
                                        <p:strVal val="visible"/>
                                      </p:to>
                                    </p:set>
                                    <p:animEffect transition="in" filter="fade">
                                      <p:cBhvr>
                                        <p:cTn id="7" dur="500"/>
                                        <p:tgtEl>
                                          <p:spTgt spid="9">
                                            <p:txEl>
                                              <p:pRg st="13" end="1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4" end="14"/>
                                            </p:txEl>
                                          </p:spTgt>
                                        </p:tgtEl>
                                        <p:attrNameLst>
                                          <p:attrName>style.visibility</p:attrName>
                                        </p:attrNameLst>
                                      </p:cBhvr>
                                      <p:to>
                                        <p:strVal val="visible"/>
                                      </p:to>
                                    </p:set>
                                    <p:animEffect transition="in" filter="fade">
                                      <p:cBhvr>
                                        <p:cTn id="10" dur="500"/>
                                        <p:tgtEl>
                                          <p:spTgt spid="9">
                                            <p:txEl>
                                              <p:pRg st="14" end="1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15" end="15"/>
                                            </p:txEl>
                                          </p:spTgt>
                                        </p:tgtEl>
                                        <p:attrNameLst>
                                          <p:attrName>style.visibility</p:attrName>
                                        </p:attrNameLst>
                                      </p:cBhvr>
                                      <p:to>
                                        <p:strVal val="visible"/>
                                      </p:to>
                                    </p:set>
                                    <p:animEffect transition="in" filter="fade">
                                      <p:cBhvr>
                                        <p:cTn id="13" dur="500"/>
                                        <p:tgtEl>
                                          <p:spTgt spid="9">
                                            <p:txEl>
                                              <p:pRg st="15" end="1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16" end="16"/>
                                            </p:txEl>
                                          </p:spTgt>
                                        </p:tgtEl>
                                        <p:attrNameLst>
                                          <p:attrName>style.visibility</p:attrName>
                                        </p:attrNameLst>
                                      </p:cBhvr>
                                      <p:to>
                                        <p:strVal val="visible"/>
                                      </p:to>
                                    </p:set>
                                    <p:animEffect transition="in" filter="fade">
                                      <p:cBhvr>
                                        <p:cTn id="16" dur="500"/>
                                        <p:tgtEl>
                                          <p:spTgt spid="9">
                                            <p:txEl>
                                              <p:pRg st="16" end="1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animEffect transition="in" filter="fade">
                                      <p:cBhvr>
                                        <p:cTn id="21" dur="500"/>
                                        <p:tgtEl>
                                          <p:spTgt spid="9">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xEl>
                                              <p:pRg st="11" end="11"/>
                                            </p:txEl>
                                          </p:spTgt>
                                        </p:tgtEl>
                                        <p:attrNameLst>
                                          <p:attrName>style.visibility</p:attrName>
                                        </p:attrNameLst>
                                      </p:cBhvr>
                                      <p:to>
                                        <p:strVal val="visible"/>
                                      </p:to>
                                    </p:set>
                                    <p:animEffect transition="in" filter="fade">
                                      <p:cBhvr>
                                        <p:cTn id="24" dur="500"/>
                                        <p:tgtEl>
                                          <p:spTgt spid="9">
                                            <p:txEl>
                                              <p:pRg st="11" end="1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animEffect transition="in" filter="fade">
                                      <p:cBhvr>
                                        <p:cTn id="29" dur="500"/>
                                        <p:tgtEl>
                                          <p:spTgt spid="9">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8" end="8"/>
                                            </p:txEl>
                                          </p:spTgt>
                                        </p:tgtEl>
                                        <p:attrNameLst>
                                          <p:attrName>style.visibility</p:attrName>
                                        </p:attrNameLst>
                                      </p:cBhvr>
                                      <p:to>
                                        <p:strVal val="visible"/>
                                      </p:to>
                                    </p:set>
                                    <p:animEffect transition="in" filter="fade">
                                      <p:cBhvr>
                                        <p:cTn id="3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E8F84-23BA-4AD5-848F-4F8F5D183CB3}"/>
              </a:ext>
            </a:extLst>
          </p:cNvPr>
          <p:cNvSpPr>
            <a:spLocks noGrp="1"/>
          </p:cNvSpPr>
          <p:nvPr>
            <p:ph type="title"/>
          </p:nvPr>
        </p:nvSpPr>
        <p:spPr>
          <a:xfrm>
            <a:off x="4114800" y="57151"/>
            <a:ext cx="4953000" cy="609600"/>
          </a:xfrm>
        </p:spPr>
        <p:txBody>
          <a:bodyPr/>
          <a:lstStyle/>
          <a:p>
            <a:r>
              <a:rPr lang="en-US" dirty="0"/>
              <a:t>C++ Initializer List</a:t>
            </a:r>
          </a:p>
        </p:txBody>
      </p:sp>
      <p:sp>
        <p:nvSpPr>
          <p:cNvPr id="4" name="Slide Number Placeholder 3">
            <a:extLst>
              <a:ext uri="{FF2B5EF4-FFF2-40B4-BE49-F238E27FC236}">
                <a16:creationId xmlns:a16="http://schemas.microsoft.com/office/drawing/2014/main" id="{F3CA0CE3-6627-4254-A979-56824A0431DF}"/>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31470D27-CC4E-4917-866E-7F8F777CDB75}"/>
              </a:ext>
            </a:extLst>
          </p:cNvPr>
          <p:cNvSpPr/>
          <p:nvPr/>
        </p:nvSpPr>
        <p:spPr>
          <a:xfrm>
            <a:off x="111102" y="257462"/>
            <a:ext cx="3775098" cy="4430957"/>
          </a:xfrm>
          <a:prstGeom prst="rect">
            <a:avLst/>
          </a:prstGeom>
          <a:solidFill>
            <a:schemeClr val="accent1">
              <a:lumMod val="20000"/>
              <a:lumOff val="80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y)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x;</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y)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(y)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6E8BEC1-FC7D-41DB-9F7C-3B31BB575331}"/>
              </a:ext>
            </a:extLst>
          </p:cNvPr>
          <p:cNvSpPr txBox="1"/>
          <p:nvPr/>
        </p:nvSpPr>
        <p:spPr>
          <a:xfrm>
            <a:off x="3200400" y="25746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7" name="Content Placeholder 2">
            <a:extLst>
              <a:ext uri="{FF2B5EF4-FFF2-40B4-BE49-F238E27FC236}">
                <a16:creationId xmlns:a16="http://schemas.microsoft.com/office/drawing/2014/main" id="{D6DA9547-34E4-4698-BA90-7A4D21DDA87C}"/>
              </a:ext>
            </a:extLst>
          </p:cNvPr>
          <p:cNvSpPr>
            <a:spLocks noGrp="1"/>
          </p:cNvSpPr>
          <p:nvPr>
            <p:ph idx="1"/>
          </p:nvPr>
        </p:nvSpPr>
        <p:spPr>
          <a:xfrm>
            <a:off x="4175681" y="971550"/>
            <a:ext cx="4343400" cy="2193635"/>
          </a:xfrm>
        </p:spPr>
        <p:txBody>
          <a:bodyPr>
            <a:normAutofit/>
          </a:bodyPr>
          <a:lstStyle/>
          <a:p>
            <a:r>
              <a:rPr lang="en-US" dirty="0"/>
              <a:t>Const data members</a:t>
            </a:r>
          </a:p>
          <a:p>
            <a:r>
              <a:rPr lang="en-US" dirty="0"/>
              <a:t>References</a:t>
            </a:r>
          </a:p>
          <a:p>
            <a:r>
              <a:rPr lang="en-US" dirty="0"/>
              <a:t>Performance (copy constructor)</a:t>
            </a:r>
          </a:p>
          <a:p>
            <a:r>
              <a:rPr lang="en-US" dirty="0"/>
              <a:t>Base classes (inheritance)</a:t>
            </a:r>
          </a:p>
          <a:p>
            <a:endParaRPr lang="en-US" dirty="0"/>
          </a:p>
          <a:p>
            <a:endParaRPr lang="en-US" dirty="0"/>
          </a:p>
        </p:txBody>
      </p:sp>
    </p:spTree>
    <p:extLst>
      <p:ext uri="{BB962C8B-B14F-4D97-AF65-F5344CB8AC3E}">
        <p14:creationId xmlns:p14="http://schemas.microsoft.com/office/powerpoint/2010/main" val="81414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3" end="13"/>
                                            </p:txEl>
                                          </p:spTgt>
                                        </p:tgtEl>
                                        <p:attrNameLst>
                                          <p:attrName>style.visibility</p:attrName>
                                        </p:attrNameLst>
                                      </p:cBhvr>
                                      <p:to>
                                        <p:strVal val="visible"/>
                                      </p:to>
                                    </p:set>
                                    <p:animEffect transition="in" filter="fade">
                                      <p:cBhvr>
                                        <p:cTn id="7" dur="500"/>
                                        <p:tgtEl>
                                          <p:spTgt spid="5">
                                            <p:txEl>
                                              <p:pRg st="13" end="1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4" end="14"/>
                                            </p:txEl>
                                          </p:spTgt>
                                        </p:tgtEl>
                                        <p:attrNameLst>
                                          <p:attrName>style.visibility</p:attrName>
                                        </p:attrNameLst>
                                      </p:cBhvr>
                                      <p:to>
                                        <p:strVal val="visible"/>
                                      </p:to>
                                    </p:set>
                                    <p:animEffect transition="in" filter="fade">
                                      <p:cBhvr>
                                        <p:cTn id="10" dur="500"/>
                                        <p:tgtEl>
                                          <p:spTgt spid="5">
                                            <p:txEl>
                                              <p:pRg st="14" end="1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5" end="15"/>
                                            </p:txEl>
                                          </p:spTgt>
                                        </p:tgtEl>
                                        <p:attrNameLst>
                                          <p:attrName>style.visibility</p:attrName>
                                        </p:attrNameLst>
                                      </p:cBhvr>
                                      <p:to>
                                        <p:strVal val="visible"/>
                                      </p:to>
                                    </p:set>
                                    <p:animEffect transition="in" filter="fade">
                                      <p:cBhvr>
                                        <p:cTn id="13" dur="500"/>
                                        <p:tgtEl>
                                          <p:spTgt spid="5">
                                            <p:txEl>
                                              <p:pRg st="15" end="1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6" end="16"/>
                                            </p:txEl>
                                          </p:spTgt>
                                        </p:tgtEl>
                                        <p:attrNameLst>
                                          <p:attrName>style.visibility</p:attrName>
                                        </p:attrNameLst>
                                      </p:cBhvr>
                                      <p:to>
                                        <p:strVal val="visible"/>
                                      </p:to>
                                    </p:set>
                                    <p:animEffect transition="in" filter="fade">
                                      <p:cBhvr>
                                        <p:cTn id="16" dur="500"/>
                                        <p:tgtEl>
                                          <p:spTgt spid="5">
                                            <p:txEl>
                                              <p:pRg st="16" end="1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7" end="17"/>
                                            </p:txEl>
                                          </p:spTgt>
                                        </p:tgtEl>
                                        <p:attrNameLst>
                                          <p:attrName>style.visibility</p:attrName>
                                        </p:attrNameLst>
                                      </p:cBhvr>
                                      <p:to>
                                        <p:strVal val="visible"/>
                                      </p:to>
                                    </p:set>
                                    <p:animEffect transition="in" filter="fade">
                                      <p:cBhvr>
                                        <p:cTn id="19" dur="500"/>
                                        <p:tgtEl>
                                          <p:spTgt spid="5">
                                            <p:txEl>
                                              <p:pRg st="17" end="1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21" end="21"/>
                                            </p:txEl>
                                          </p:spTgt>
                                        </p:tgtEl>
                                        <p:attrNameLst>
                                          <p:attrName>style.visibility</p:attrName>
                                        </p:attrNameLst>
                                      </p:cBhvr>
                                      <p:to>
                                        <p:strVal val="visible"/>
                                      </p:to>
                                    </p:set>
                                    <p:animEffect transition="in" filter="fade">
                                      <p:cBhvr>
                                        <p:cTn id="22" dur="500"/>
                                        <p:tgtEl>
                                          <p:spTgt spid="5">
                                            <p:txEl>
                                              <p:pRg st="21" end="2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9" end="19"/>
                                            </p:txEl>
                                          </p:spTgt>
                                        </p:tgtEl>
                                        <p:attrNameLst>
                                          <p:attrName>style.visibility</p:attrName>
                                        </p:attrNameLst>
                                      </p:cBhvr>
                                      <p:to>
                                        <p:strVal val="visible"/>
                                      </p:to>
                                    </p:set>
                                    <p:animEffect transition="in" filter="fade">
                                      <p:cBhvr>
                                        <p:cTn id="27" dur="500"/>
                                        <p:tgtEl>
                                          <p:spTgt spid="5">
                                            <p:txEl>
                                              <p:pRg st="19" end="1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20" end="20"/>
                                            </p:txEl>
                                          </p:spTgt>
                                        </p:tgtEl>
                                        <p:attrNameLst>
                                          <p:attrName>style.visibility</p:attrName>
                                        </p:attrNameLst>
                                      </p:cBhvr>
                                      <p:to>
                                        <p:strVal val="visible"/>
                                      </p:to>
                                    </p:set>
                                    <p:animEffect transition="in" filter="fade">
                                      <p:cBhvr>
                                        <p:cTn id="30" dur="500"/>
                                        <p:tgtEl>
                                          <p:spTgt spid="5">
                                            <p:txEl>
                                              <p:pRg st="20" end="2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1" end="1"/>
                                            </p:txEl>
                                          </p:spTgt>
                                        </p:tgtEl>
                                        <p:attrNameLst>
                                          <p:attrName>style.visibility</p:attrName>
                                        </p:attrNameLst>
                                      </p:cBhvr>
                                      <p:to>
                                        <p:strVal val="visible"/>
                                      </p:to>
                                    </p:set>
                                    <p:animEffect transition="in" filter="fade">
                                      <p:cBhvr>
                                        <p:cTn id="40" dur="500"/>
                                        <p:tgtEl>
                                          <p:spTgt spid="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animEffect transition="in" filter="fade">
                                      <p:cBhvr>
                                        <p:cTn id="45" dur="500"/>
                                        <p:tgtEl>
                                          <p:spTgt spid="7">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29739</TotalTime>
  <Words>2070</Words>
  <Application>Microsoft Office PowerPoint</Application>
  <PresentationFormat>On-screen Show (16:9)</PresentationFormat>
  <Paragraphs>514</Paragraphs>
  <Slides>15</Slides>
  <Notes>13</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15</vt:i4>
      </vt:variant>
    </vt:vector>
  </HeadingPairs>
  <TitlesOfParts>
    <vt:vector size="26"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Constructors and Destructors</vt:lpstr>
      <vt:lpstr>See Also</vt:lpstr>
      <vt:lpstr>Initialization</vt:lpstr>
      <vt:lpstr>Constructors (C++)</vt:lpstr>
      <vt:lpstr>Constructors (Java)</vt:lpstr>
      <vt:lpstr>Constructors (Python)</vt:lpstr>
      <vt:lpstr>Multiple Constructors</vt:lpstr>
      <vt:lpstr>Multiple Constructors</vt:lpstr>
      <vt:lpstr>C++ Initializer List</vt:lpstr>
      <vt:lpstr>Data Member Initialization </vt:lpstr>
      <vt:lpstr>final and Property</vt:lpstr>
      <vt:lpstr>Destructors</vt:lpstr>
      <vt:lpstr>Destructor</vt:lpstr>
      <vt:lpstr>Destructor</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704</cp:revision>
  <cp:lastPrinted>2018-07-29T22:26:15Z</cp:lastPrinted>
  <dcterms:created xsi:type="dcterms:W3CDTF">2015-07-04T21:12:26Z</dcterms:created>
  <dcterms:modified xsi:type="dcterms:W3CDTF">2020-05-08T18:56:32Z</dcterms:modified>
</cp:coreProperties>
</file>